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0" r:id="rId1"/>
  </p:sldMasterIdLst>
  <p:notesMasterIdLst>
    <p:notesMasterId r:id="rId14"/>
  </p:notesMasterIdLst>
  <p:handoutMasterIdLst>
    <p:handoutMasterId r:id="rId15"/>
  </p:handoutMasterIdLst>
  <p:sldIdLst>
    <p:sldId id="256" r:id="rId2"/>
    <p:sldId id="268" r:id="rId3"/>
    <p:sldId id="257" r:id="rId4"/>
    <p:sldId id="273" r:id="rId5"/>
    <p:sldId id="275" r:id="rId6"/>
    <p:sldId id="271" r:id="rId7"/>
    <p:sldId id="274" r:id="rId8"/>
    <p:sldId id="264" r:id="rId9"/>
    <p:sldId id="263" r:id="rId10"/>
    <p:sldId id="272" r:id="rId11"/>
    <p:sldId id="266" r:id="rId12"/>
    <p:sldId id="270" r:id="rId1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Verdana" pitchFamily="34" charset="0"/>
        <a:ea typeface="+mn-ea"/>
        <a:cs typeface="+mn-cs"/>
      </a:defRPr>
    </a:lvl1pPr>
    <a:lvl2pPr marL="457200" algn="l" rtl="0" fontAlgn="base">
      <a:spcBef>
        <a:spcPct val="0"/>
      </a:spcBef>
      <a:spcAft>
        <a:spcPct val="0"/>
      </a:spcAft>
      <a:defRPr kern="1200">
        <a:solidFill>
          <a:schemeClr val="tx1"/>
        </a:solidFill>
        <a:latin typeface="Verdana" pitchFamily="34" charset="0"/>
        <a:ea typeface="+mn-ea"/>
        <a:cs typeface="+mn-cs"/>
      </a:defRPr>
    </a:lvl2pPr>
    <a:lvl3pPr marL="914400" algn="l" rtl="0" fontAlgn="base">
      <a:spcBef>
        <a:spcPct val="0"/>
      </a:spcBef>
      <a:spcAft>
        <a:spcPct val="0"/>
      </a:spcAft>
      <a:defRPr kern="1200">
        <a:solidFill>
          <a:schemeClr val="tx1"/>
        </a:solidFill>
        <a:latin typeface="Verdana" pitchFamily="34" charset="0"/>
        <a:ea typeface="+mn-ea"/>
        <a:cs typeface="+mn-cs"/>
      </a:defRPr>
    </a:lvl3pPr>
    <a:lvl4pPr marL="1371600" algn="l" rtl="0" fontAlgn="base">
      <a:spcBef>
        <a:spcPct val="0"/>
      </a:spcBef>
      <a:spcAft>
        <a:spcPct val="0"/>
      </a:spcAft>
      <a:defRPr kern="1200">
        <a:solidFill>
          <a:schemeClr val="tx1"/>
        </a:solidFill>
        <a:latin typeface="Verdana" pitchFamily="34" charset="0"/>
        <a:ea typeface="+mn-ea"/>
        <a:cs typeface="+mn-cs"/>
      </a:defRPr>
    </a:lvl4pPr>
    <a:lvl5pPr marL="1828800" algn="l" rtl="0" fontAlgn="base">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855" autoAdjust="0"/>
    <p:restoredTop sz="94564" autoAdjust="0"/>
  </p:normalViewPr>
  <p:slideViewPr>
    <p:cSldViewPr>
      <p:cViewPr>
        <p:scale>
          <a:sx n="100" d="100"/>
          <a:sy n="100" d="100"/>
        </p:scale>
        <p:origin x="-864" y="30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4096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4096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4096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pPr>
              <a:defRPr/>
            </a:pPr>
            <a:fld id="{4BD8F593-9D45-453A-957B-944665F93CA7}"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4301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301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301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4301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pPr>
              <a:defRPr/>
            </a:pPr>
            <a:fld id="{D212F53F-F075-46C9-8C95-4B5052697648}"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D212F53F-F075-46C9-8C95-4B5052697648}" type="slidenum">
              <a:rPr lang="en-US" smtClean="0"/>
              <a:pPr>
                <a:defRPr/>
              </a:pPr>
              <a:t>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7"/>
          <p:cNvGrpSpPr>
            <a:grpSpLocks/>
          </p:cNvGrpSpPr>
          <p:nvPr/>
        </p:nvGrpSpPr>
        <p:grpSpPr bwMode="auto">
          <a:xfrm>
            <a:off x="228600" y="2889250"/>
            <a:ext cx="8610600" cy="201613"/>
            <a:chOff x="144" y="1680"/>
            <a:chExt cx="5424" cy="144"/>
          </a:xfrm>
        </p:grpSpPr>
        <p:sp>
          <p:nvSpPr>
            <p:cNvPr id="5" name="Rectangle 8"/>
            <p:cNvSpPr>
              <a:spLocks noChangeArrowheads="1"/>
            </p:cNvSpPr>
            <p:nvPr userDrawn="1"/>
          </p:nvSpPr>
          <p:spPr bwMode="auto">
            <a:xfrm>
              <a:off x="144" y="1680"/>
              <a:ext cx="1808" cy="144"/>
            </a:xfrm>
            <a:prstGeom prst="rect">
              <a:avLst/>
            </a:prstGeom>
            <a:solidFill>
              <a:schemeClr val="bg2"/>
            </a:solidFill>
            <a:ln w="9525">
              <a:noFill/>
              <a:miter lim="800000"/>
              <a:headEnd/>
              <a:tailEnd/>
            </a:ln>
            <a:effectLst/>
          </p:spPr>
          <p:txBody>
            <a:bodyPr wrap="none" anchor="ctr"/>
            <a:lstStyle/>
            <a:p>
              <a:pPr eaLnBrk="0" hangingPunct="0">
                <a:defRPr/>
              </a:pPr>
              <a:endParaRPr lang="en-US"/>
            </a:p>
          </p:txBody>
        </p:sp>
        <p:sp>
          <p:nvSpPr>
            <p:cNvPr id="6" name="Rectangle 9"/>
            <p:cNvSpPr>
              <a:spLocks noChangeArrowheads="1"/>
            </p:cNvSpPr>
            <p:nvPr userDrawn="1"/>
          </p:nvSpPr>
          <p:spPr bwMode="auto">
            <a:xfrm>
              <a:off x="1952" y="1680"/>
              <a:ext cx="1808" cy="144"/>
            </a:xfrm>
            <a:prstGeom prst="rect">
              <a:avLst/>
            </a:prstGeom>
            <a:solidFill>
              <a:schemeClr val="accent1"/>
            </a:solidFill>
            <a:ln w="9525">
              <a:noFill/>
              <a:miter lim="800000"/>
              <a:headEnd/>
              <a:tailEnd/>
            </a:ln>
            <a:effectLst/>
          </p:spPr>
          <p:txBody>
            <a:bodyPr wrap="none" anchor="ctr"/>
            <a:lstStyle/>
            <a:p>
              <a:pPr eaLnBrk="0" hangingPunct="0">
                <a:defRPr/>
              </a:pPr>
              <a:endParaRPr lang="en-US"/>
            </a:p>
          </p:txBody>
        </p:sp>
        <p:sp>
          <p:nvSpPr>
            <p:cNvPr id="7" name="Rectangle 10"/>
            <p:cNvSpPr>
              <a:spLocks noChangeArrowheads="1"/>
            </p:cNvSpPr>
            <p:nvPr userDrawn="1"/>
          </p:nvSpPr>
          <p:spPr bwMode="auto">
            <a:xfrm>
              <a:off x="3760" y="1680"/>
              <a:ext cx="1808" cy="144"/>
            </a:xfrm>
            <a:prstGeom prst="rect">
              <a:avLst/>
            </a:prstGeom>
            <a:solidFill>
              <a:schemeClr val="tx2"/>
            </a:solidFill>
            <a:ln w="9525">
              <a:noFill/>
              <a:miter lim="800000"/>
              <a:headEnd/>
              <a:tailEnd/>
            </a:ln>
            <a:effectLst/>
          </p:spPr>
          <p:txBody>
            <a:bodyPr wrap="none" anchor="ctr"/>
            <a:lstStyle/>
            <a:p>
              <a:pPr eaLnBrk="0" hangingPunct="0">
                <a:defRPr/>
              </a:pPr>
              <a:endParaRPr lang="en-US"/>
            </a:p>
          </p:txBody>
        </p:sp>
      </p:grpSp>
      <p:sp>
        <p:nvSpPr>
          <p:cNvPr id="38914" name="Rectangle 2"/>
          <p:cNvSpPr>
            <a:spLocks noGrp="1" noChangeArrowheads="1"/>
          </p:cNvSpPr>
          <p:nvPr>
            <p:ph type="ctrTitle"/>
          </p:nvPr>
        </p:nvSpPr>
        <p:spPr>
          <a:xfrm>
            <a:off x="685800" y="685800"/>
            <a:ext cx="7772400" cy="2127250"/>
          </a:xfrm>
        </p:spPr>
        <p:txBody>
          <a:bodyPr/>
          <a:lstStyle>
            <a:lvl1pPr algn="ctr">
              <a:defRPr sz="5800"/>
            </a:lvl1pPr>
          </a:lstStyle>
          <a:p>
            <a:r>
              <a:rPr lang="en-US"/>
              <a:t>Click to edit Master title style</a:t>
            </a:r>
          </a:p>
        </p:txBody>
      </p:sp>
      <p:sp>
        <p:nvSpPr>
          <p:cNvPr id="38915" name="Rectangle 3"/>
          <p:cNvSpPr>
            <a:spLocks noGrp="1" noChangeArrowheads="1"/>
          </p:cNvSpPr>
          <p:nvPr>
            <p:ph type="subTitle" idx="1"/>
          </p:nvPr>
        </p:nvSpPr>
        <p:spPr>
          <a:xfrm>
            <a:off x="1371600" y="3270250"/>
            <a:ext cx="6400800" cy="2209800"/>
          </a:xfrm>
        </p:spPr>
        <p:txBody>
          <a:bodyPr/>
          <a:lstStyle>
            <a:lvl1pPr marL="0" indent="0" algn="ctr">
              <a:buFont typeface="Wingdings" pitchFamily="2" charset="2"/>
              <a:buNone/>
              <a:defRPr sz="3000"/>
            </a:lvl1pPr>
          </a:lstStyle>
          <a:p>
            <a:r>
              <a:rPr lang="en-US"/>
              <a:t>Click to edit Master subtitle style</a:t>
            </a:r>
          </a:p>
        </p:txBody>
      </p:sp>
      <p:sp>
        <p:nvSpPr>
          <p:cNvPr id="8" name="Rectangle 4"/>
          <p:cNvSpPr>
            <a:spLocks noGrp="1" noChangeArrowheads="1"/>
          </p:cNvSpPr>
          <p:nvPr>
            <p:ph type="dt" sz="half" idx="10"/>
          </p:nvPr>
        </p:nvSpPr>
        <p:spPr/>
        <p:txBody>
          <a:bodyPr/>
          <a:lstStyle>
            <a:lvl1pPr>
              <a:defRPr/>
            </a:lvl1pPr>
          </a:lstStyle>
          <a:p>
            <a:pPr>
              <a:defRPr/>
            </a:pPr>
            <a:endParaRPr lang="en-US"/>
          </a:p>
        </p:txBody>
      </p:sp>
      <p:sp>
        <p:nvSpPr>
          <p:cNvPr id="9" name="Rectangle 5"/>
          <p:cNvSpPr>
            <a:spLocks noGrp="1" noChangeArrowheads="1"/>
          </p:cNvSpPr>
          <p:nvPr>
            <p:ph type="ftr" sz="quarter" idx="11"/>
          </p:nvPr>
        </p:nvSpPr>
        <p:spPr/>
        <p:txBody>
          <a:bodyPr/>
          <a:lstStyle>
            <a:lvl1pPr>
              <a:defRPr/>
            </a:lvl1pPr>
          </a:lstStyle>
          <a:p>
            <a:pPr>
              <a:defRPr/>
            </a:pPr>
            <a:endParaRPr lang="en-US"/>
          </a:p>
        </p:txBody>
      </p:sp>
      <p:sp>
        <p:nvSpPr>
          <p:cNvPr id="10" name="Rectangle 6"/>
          <p:cNvSpPr>
            <a:spLocks noGrp="1" noChangeArrowheads="1"/>
          </p:cNvSpPr>
          <p:nvPr>
            <p:ph type="sldNum" sz="quarter" idx="12"/>
          </p:nvPr>
        </p:nvSpPr>
        <p:spPr/>
        <p:txBody>
          <a:bodyPr/>
          <a:lstStyle>
            <a:lvl1pPr>
              <a:defRPr/>
            </a:lvl1pPr>
          </a:lstStyle>
          <a:p>
            <a:pPr>
              <a:defRPr/>
            </a:pPr>
            <a:fld id="{A53CAFD4-8A92-4706-8117-EBA89C9957D6}"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2137230-B3A7-4C1A-88ED-D222A4E1F6F6}"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F4450BA-BAFF-4899-BB9C-62417C21B95C}"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70EE22A-2B99-4395-B718-6353EF0DB3F4}"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F818FDB1-E0C0-4939-9490-4BC328A31F9E}"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FC041241-545C-49A7-990A-4A7A3B89B108}"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4C841DA6-B5AB-40E8-BDA3-CD7E93E578AB}"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D53FF4E-89E9-471E-B5AA-5EA551EDB003}"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6B373DB-D0BD-43BD-81AD-9FDAF9C5599E}"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EB4568A-36A5-4017-A208-381B067DEB1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200BD05-FC89-42BE-A9E2-1DCBBE9B1A3E}"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7813"/>
            <a:ext cx="8229600" cy="11398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7892" name="Rectangle 4"/>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vl1pPr>
          </a:lstStyle>
          <a:p>
            <a:pPr>
              <a:defRPr/>
            </a:pPr>
            <a:endParaRPr lang="en-US"/>
          </a:p>
        </p:txBody>
      </p:sp>
      <p:sp>
        <p:nvSpPr>
          <p:cNvPr id="3789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vl1pPr>
          </a:lstStyle>
          <a:p>
            <a:pPr>
              <a:defRPr/>
            </a:pPr>
            <a:endParaRPr lang="en-US"/>
          </a:p>
        </p:txBody>
      </p:sp>
      <p:sp>
        <p:nvSpPr>
          <p:cNvPr id="37894" name="Rectangle 6"/>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vl1pPr>
          </a:lstStyle>
          <a:p>
            <a:pPr>
              <a:defRPr/>
            </a:pPr>
            <a:fld id="{353DAFF4-40CC-434F-BE82-107129FD9D67}" type="slidenum">
              <a:rPr lang="en-US"/>
              <a:pPr>
                <a:defRPr/>
              </a:pPr>
              <a:t>‹#›</a:t>
            </a:fld>
            <a:endParaRPr lang="en-US"/>
          </a:p>
        </p:txBody>
      </p:sp>
      <p:sp>
        <p:nvSpPr>
          <p:cNvPr id="37895" name="Rectangle 7"/>
          <p:cNvSpPr>
            <a:spLocks noChangeArrowheads="1"/>
          </p:cNvSpPr>
          <p:nvPr/>
        </p:nvSpPr>
        <p:spPr bwMode="auto">
          <a:xfrm>
            <a:off x="0" y="0"/>
            <a:ext cx="228600" cy="2286000"/>
          </a:xfrm>
          <a:prstGeom prst="rect">
            <a:avLst/>
          </a:prstGeom>
          <a:solidFill>
            <a:schemeClr val="bg2"/>
          </a:solidFill>
          <a:ln w="9525">
            <a:noFill/>
            <a:miter lim="800000"/>
            <a:headEnd/>
            <a:tailEnd/>
          </a:ln>
          <a:effectLst/>
        </p:spPr>
        <p:txBody>
          <a:bodyPr wrap="none" anchor="ctr"/>
          <a:lstStyle/>
          <a:p>
            <a:pPr algn="ctr">
              <a:defRPr/>
            </a:pPr>
            <a:endParaRPr lang="en-US" sz="2400">
              <a:latin typeface="Times New Roman" pitchFamily="18" charset="0"/>
            </a:endParaRPr>
          </a:p>
        </p:txBody>
      </p:sp>
      <p:sp>
        <p:nvSpPr>
          <p:cNvPr id="37896" name="Line 8"/>
          <p:cNvSpPr>
            <a:spLocks noChangeShapeType="1"/>
          </p:cNvSpPr>
          <p:nvPr/>
        </p:nvSpPr>
        <p:spPr bwMode="auto">
          <a:xfrm>
            <a:off x="457200" y="1447800"/>
            <a:ext cx="8077200" cy="0"/>
          </a:xfrm>
          <a:prstGeom prst="line">
            <a:avLst/>
          </a:prstGeom>
          <a:noFill/>
          <a:ln w="19050">
            <a:solidFill>
              <a:schemeClr val="tx2"/>
            </a:solidFill>
            <a:round/>
            <a:headEnd/>
            <a:tailEnd/>
          </a:ln>
          <a:effectLst/>
        </p:spPr>
        <p:txBody>
          <a:bodyPr/>
          <a:lstStyle/>
          <a:p>
            <a:pPr eaLnBrk="0" hangingPunct="0">
              <a:defRPr/>
            </a:pPr>
            <a:endParaRPr lang="en-US"/>
          </a:p>
        </p:txBody>
      </p:sp>
      <p:sp>
        <p:nvSpPr>
          <p:cNvPr id="37897" name="Rectangle 9"/>
          <p:cNvSpPr>
            <a:spLocks noChangeArrowheads="1"/>
          </p:cNvSpPr>
          <p:nvPr/>
        </p:nvSpPr>
        <p:spPr bwMode="auto">
          <a:xfrm>
            <a:off x="0" y="2286000"/>
            <a:ext cx="228600" cy="2286000"/>
          </a:xfrm>
          <a:prstGeom prst="rect">
            <a:avLst/>
          </a:prstGeom>
          <a:solidFill>
            <a:schemeClr val="accent2"/>
          </a:solidFill>
          <a:ln w="9525">
            <a:noFill/>
            <a:miter lim="800000"/>
            <a:headEnd/>
            <a:tailEnd/>
          </a:ln>
          <a:effectLst/>
        </p:spPr>
        <p:txBody>
          <a:bodyPr wrap="none" anchor="ctr"/>
          <a:lstStyle/>
          <a:p>
            <a:pPr algn="ctr">
              <a:defRPr/>
            </a:pPr>
            <a:endParaRPr lang="en-US" sz="2400">
              <a:latin typeface="Times New Roman" pitchFamily="18" charset="0"/>
            </a:endParaRPr>
          </a:p>
        </p:txBody>
      </p:sp>
      <p:sp>
        <p:nvSpPr>
          <p:cNvPr id="37898" name="Rectangle 10"/>
          <p:cNvSpPr>
            <a:spLocks noChangeArrowheads="1"/>
          </p:cNvSpPr>
          <p:nvPr/>
        </p:nvSpPr>
        <p:spPr bwMode="auto">
          <a:xfrm>
            <a:off x="0" y="4572000"/>
            <a:ext cx="228600" cy="2286000"/>
          </a:xfrm>
          <a:prstGeom prst="rect">
            <a:avLst/>
          </a:prstGeom>
          <a:solidFill>
            <a:schemeClr val="tx2"/>
          </a:solidFill>
          <a:ln w="9525">
            <a:noFill/>
            <a:miter lim="800000"/>
            <a:headEnd/>
            <a:tailEnd/>
          </a:ln>
          <a:effectLst/>
        </p:spPr>
        <p:txBody>
          <a:bodyPr wrap="none" anchor="ctr"/>
          <a:lstStyle/>
          <a:p>
            <a:pPr algn="ctr">
              <a:defRPr/>
            </a:pPr>
            <a:endParaRPr lang="en-US" sz="2400">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3682" r:id="rId1"/>
    <p:sldLayoutId id="2147483681" r:id="rId2"/>
    <p:sldLayoutId id="2147483680" r:id="rId3"/>
    <p:sldLayoutId id="2147483679" r:id="rId4"/>
    <p:sldLayoutId id="2147483678" r:id="rId5"/>
    <p:sldLayoutId id="2147483677" r:id="rId6"/>
    <p:sldLayoutId id="2147483676" r:id="rId7"/>
    <p:sldLayoutId id="2147483675" r:id="rId8"/>
    <p:sldLayoutId id="2147483674" r:id="rId9"/>
    <p:sldLayoutId id="2147483673" r:id="rId10"/>
    <p:sldLayoutId id="2147483672" r:id="rId11"/>
  </p:sldLayoutIdLst>
  <p:timing>
    <p:tnLst>
      <p:par>
        <p:cTn id="1" dur="indefinite" restart="never" nodeType="tmRoot"/>
      </p:par>
    </p:tnLst>
  </p:timing>
  <p:hf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Garamond" pitchFamily="18" charset="0"/>
        </a:defRPr>
      </a:lvl2pPr>
      <a:lvl3pPr algn="l" rtl="0" eaLnBrk="0" fontAlgn="base" hangingPunct="0">
        <a:spcBef>
          <a:spcPct val="0"/>
        </a:spcBef>
        <a:spcAft>
          <a:spcPct val="0"/>
        </a:spcAft>
        <a:defRPr sz="4400">
          <a:solidFill>
            <a:schemeClr val="tx2"/>
          </a:solidFill>
          <a:latin typeface="Garamond" pitchFamily="18" charset="0"/>
        </a:defRPr>
      </a:lvl3pPr>
      <a:lvl4pPr algn="l" rtl="0" eaLnBrk="0" fontAlgn="base" hangingPunct="0">
        <a:spcBef>
          <a:spcPct val="0"/>
        </a:spcBef>
        <a:spcAft>
          <a:spcPct val="0"/>
        </a:spcAft>
        <a:defRPr sz="4400">
          <a:solidFill>
            <a:schemeClr val="tx2"/>
          </a:solidFill>
          <a:latin typeface="Garamond" pitchFamily="18" charset="0"/>
        </a:defRPr>
      </a:lvl4pPr>
      <a:lvl5pPr algn="l" rtl="0" eaLnBrk="0" fontAlgn="base" hangingPunct="0">
        <a:spcBef>
          <a:spcPct val="0"/>
        </a:spcBef>
        <a:spcAft>
          <a:spcPct val="0"/>
        </a:spcAft>
        <a:defRPr sz="4400">
          <a:solidFill>
            <a:schemeClr val="tx2"/>
          </a:solidFill>
          <a:latin typeface="Garamond" pitchFamily="18" charset="0"/>
        </a:defRPr>
      </a:lvl5pPr>
      <a:lvl6pPr marL="457200" algn="l" rtl="0" fontAlgn="base">
        <a:spcBef>
          <a:spcPct val="0"/>
        </a:spcBef>
        <a:spcAft>
          <a:spcPct val="0"/>
        </a:spcAft>
        <a:defRPr sz="4400">
          <a:solidFill>
            <a:schemeClr val="tx2"/>
          </a:solidFill>
          <a:latin typeface="Garamond" pitchFamily="18" charset="0"/>
        </a:defRPr>
      </a:lvl6pPr>
      <a:lvl7pPr marL="914400" algn="l" rtl="0" fontAlgn="base">
        <a:spcBef>
          <a:spcPct val="0"/>
        </a:spcBef>
        <a:spcAft>
          <a:spcPct val="0"/>
        </a:spcAft>
        <a:defRPr sz="4400">
          <a:solidFill>
            <a:schemeClr val="tx2"/>
          </a:solidFill>
          <a:latin typeface="Garamond" pitchFamily="18" charset="0"/>
        </a:defRPr>
      </a:lvl7pPr>
      <a:lvl8pPr marL="1371600" algn="l" rtl="0" fontAlgn="base">
        <a:spcBef>
          <a:spcPct val="0"/>
        </a:spcBef>
        <a:spcAft>
          <a:spcPct val="0"/>
        </a:spcAft>
        <a:defRPr sz="4400">
          <a:solidFill>
            <a:schemeClr val="tx2"/>
          </a:solidFill>
          <a:latin typeface="Garamond" pitchFamily="18" charset="0"/>
        </a:defRPr>
      </a:lvl8pPr>
      <a:lvl9pPr marL="1828800" algn="l" rtl="0" fontAlgn="base">
        <a:spcBef>
          <a:spcPct val="0"/>
        </a:spcBef>
        <a:spcAft>
          <a:spcPct val="0"/>
        </a:spcAft>
        <a:defRPr sz="44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bg2"/>
        </a:buClr>
        <a:buSzPct val="75000"/>
        <a:buFont typeface="Wingdings" pitchFamily="2" charset="2"/>
        <a:buChar char="p"/>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75000"/>
        <a:buFont typeface="Wingdings" pitchFamily="2" charset="2"/>
        <a:buChar char="n"/>
        <a:defRPr sz="2400">
          <a:solidFill>
            <a:schemeClr val="tx1"/>
          </a:solidFill>
          <a:latin typeface="+mn-lt"/>
        </a:defRPr>
      </a:lvl2pPr>
      <a:lvl3pPr marL="1143000" indent="-228600" algn="l" rtl="0" eaLnBrk="0" fontAlgn="base" hangingPunct="0">
        <a:spcBef>
          <a:spcPct val="20000"/>
        </a:spcBef>
        <a:spcAft>
          <a:spcPct val="0"/>
        </a:spcAft>
        <a:buClr>
          <a:schemeClr val="accent1"/>
        </a:buClr>
        <a:buSzPct val="65000"/>
        <a:buFont typeface="Wingdings" pitchFamily="2" charset="2"/>
        <a:buChar char="p"/>
        <a:defRPr sz="2000">
          <a:solidFill>
            <a:schemeClr val="tx1"/>
          </a:solidFill>
          <a:latin typeface="+mn-lt"/>
        </a:defRPr>
      </a:lvl3pPr>
      <a:lvl4pPr marL="1600200" indent="-228600" algn="l" rtl="0" eaLnBrk="0" fontAlgn="base" hangingPunct="0">
        <a:spcBef>
          <a:spcPct val="20000"/>
        </a:spcBef>
        <a:spcAft>
          <a:spcPct val="0"/>
        </a:spcAft>
        <a:buClr>
          <a:schemeClr val="bg2"/>
        </a:buClr>
        <a:buFont typeface="Wingdings" pitchFamily="2" charset="2"/>
        <a:buChar char="§"/>
        <a:defRPr>
          <a:solidFill>
            <a:schemeClr val="tx1"/>
          </a:solidFill>
          <a:latin typeface="+mn-lt"/>
        </a:defRPr>
      </a:lvl4pPr>
      <a:lvl5pPr marL="2057400" indent="-228600" algn="l" rtl="0" eaLnBrk="0" fontAlgn="base" hangingPunct="0">
        <a:spcBef>
          <a:spcPct val="20000"/>
        </a:spcBef>
        <a:spcAft>
          <a:spcPct val="0"/>
        </a:spcAft>
        <a:buClr>
          <a:schemeClr val="tx2"/>
        </a:buClr>
        <a:buSzPct val="80000"/>
        <a:buFont typeface="Wingdings" pitchFamily="2" charset="2"/>
        <a:buChar char="§"/>
        <a:defRPr>
          <a:solidFill>
            <a:schemeClr val="tx1"/>
          </a:solidFill>
          <a:latin typeface="+mn-lt"/>
        </a:defRPr>
      </a:lvl5pPr>
      <a:lvl6pPr marL="25146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defRPr>
      </a:lvl6pPr>
      <a:lvl7pPr marL="29718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defRPr>
      </a:lvl7pPr>
      <a:lvl8pPr marL="34290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defRPr>
      </a:lvl8pPr>
      <a:lvl9pPr marL="38862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ctrTitle"/>
          </p:nvPr>
        </p:nvSpPr>
        <p:spPr>
          <a:xfrm>
            <a:off x="609600" y="609600"/>
            <a:ext cx="7772400" cy="1470025"/>
          </a:xfrm>
        </p:spPr>
        <p:txBody>
          <a:bodyPr/>
          <a:lstStyle/>
          <a:p>
            <a:pPr eaLnBrk="1" hangingPunct="1"/>
            <a:r>
              <a:rPr lang="en-US" sz="2000" b="1" dirty="0" smtClean="0"/>
              <a:t>Ward 6 Middle School Initiative</a:t>
            </a:r>
            <a:r>
              <a:rPr lang="en-US" sz="2000" dirty="0" smtClean="0"/>
              <a:t/>
            </a:r>
            <a:br>
              <a:rPr lang="en-US" sz="2000" dirty="0" smtClean="0"/>
            </a:br>
            <a:r>
              <a:rPr lang="en-US" sz="2000" dirty="0" smtClean="0"/>
              <a:t>Improving Middle School Opportunities</a:t>
            </a:r>
            <a:br>
              <a:rPr lang="en-US" sz="2000" dirty="0" smtClean="0"/>
            </a:br>
            <a:r>
              <a:rPr lang="en-US" sz="2000" dirty="0" smtClean="0"/>
              <a:t>Meeting with </a:t>
            </a:r>
            <a:r>
              <a:rPr lang="en-US" sz="2000" dirty="0" err="1" smtClean="0"/>
              <a:t>Kaya</a:t>
            </a:r>
            <a:r>
              <a:rPr lang="en-US" sz="2000" dirty="0" smtClean="0"/>
              <a:t> Henderson</a:t>
            </a:r>
            <a:br>
              <a:rPr lang="en-US" sz="2000" dirty="0" smtClean="0"/>
            </a:br>
            <a:r>
              <a:rPr lang="en-US" sz="2000" dirty="0" smtClean="0"/>
              <a:t>March 23, 2011</a:t>
            </a:r>
            <a:r>
              <a:rPr lang="en-US" sz="2600" dirty="0" smtClean="0"/>
              <a:t/>
            </a:r>
            <a:br>
              <a:rPr lang="en-US" sz="2600" dirty="0" smtClean="0"/>
            </a:br>
            <a:endParaRPr lang="en-US" sz="2600" dirty="0" smtClean="0"/>
          </a:p>
        </p:txBody>
      </p:sp>
      <p:sp>
        <p:nvSpPr>
          <p:cNvPr id="15362" name="Rectangle 3"/>
          <p:cNvSpPr>
            <a:spLocks noGrp="1" noChangeArrowheads="1"/>
          </p:cNvSpPr>
          <p:nvPr>
            <p:ph type="subTitle" idx="1"/>
          </p:nvPr>
        </p:nvSpPr>
        <p:spPr/>
        <p:txBody>
          <a:bodyPr/>
          <a:lstStyle/>
          <a:p>
            <a:pPr eaLnBrk="1" hangingPunct="1">
              <a:lnSpc>
                <a:spcPct val="90000"/>
              </a:lnSpc>
            </a:pPr>
            <a:endParaRPr lang="en-US" sz="1500" b="1" smtClean="0"/>
          </a:p>
          <a:p>
            <a:pPr eaLnBrk="1" hangingPunct="1">
              <a:lnSpc>
                <a:spcPct val="90000"/>
              </a:lnSpc>
            </a:pPr>
            <a:endParaRPr lang="en-US" sz="1500" b="1" smtClean="0"/>
          </a:p>
          <a:p>
            <a:pPr eaLnBrk="1" hangingPunct="1">
              <a:lnSpc>
                <a:spcPct val="90000"/>
              </a:lnSpc>
            </a:pPr>
            <a:endParaRPr lang="en-US" sz="1500" b="1" smtClean="0"/>
          </a:p>
          <a:p>
            <a:pPr eaLnBrk="1" hangingPunct="1">
              <a:lnSpc>
                <a:spcPct val="90000"/>
              </a:lnSpc>
            </a:pPr>
            <a:endParaRPr lang="en-US" sz="1500" b="1" smtClean="0"/>
          </a:p>
          <a:p>
            <a:pPr eaLnBrk="1" hangingPunct="1">
              <a:lnSpc>
                <a:spcPct val="90000"/>
              </a:lnSpc>
            </a:pPr>
            <a:r>
              <a:rPr lang="en-US" sz="1500" b="1" smtClean="0"/>
              <a:t>CAPITOL HILL PUBLIC SCHOOL PARENT ORGANIZATION (CHPSPO)</a:t>
            </a:r>
          </a:p>
        </p:txBody>
      </p:sp>
      <p:pic>
        <p:nvPicPr>
          <p:cNvPr id="15363" name="Picture 4" descr="Eastern_horizontal"/>
          <p:cNvPicPr>
            <a:picLocks noChangeAspect="1" noChangeArrowheads="1"/>
          </p:cNvPicPr>
          <p:nvPr/>
        </p:nvPicPr>
        <p:blipFill>
          <a:blip r:embed="rId2" cstate="print"/>
          <a:srcRect/>
          <a:stretch>
            <a:fillRect/>
          </a:stretch>
        </p:blipFill>
        <p:spPr bwMode="auto">
          <a:xfrm>
            <a:off x="3124200" y="2286000"/>
            <a:ext cx="2857500" cy="19050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Number Placeholder 5"/>
          <p:cNvSpPr>
            <a:spLocks noGrp="1"/>
          </p:cNvSpPr>
          <p:nvPr>
            <p:ph type="sldNum" sz="quarter" idx="12"/>
          </p:nvPr>
        </p:nvSpPr>
        <p:spPr>
          <a:noFill/>
        </p:spPr>
        <p:txBody>
          <a:bodyPr/>
          <a:lstStyle/>
          <a:p>
            <a:fld id="{FC12E8BA-2821-4556-8DC8-27C4F0078B8B}" type="slidenum">
              <a:rPr lang="en-US" smtClean="0"/>
              <a:pPr/>
              <a:t>2</a:t>
            </a:fld>
            <a:endParaRPr lang="en-US" smtClean="0"/>
          </a:p>
        </p:txBody>
      </p:sp>
      <p:sp>
        <p:nvSpPr>
          <p:cNvPr id="16386" name="Rectangle 2"/>
          <p:cNvSpPr>
            <a:spLocks noGrp="1" noChangeArrowheads="1"/>
          </p:cNvSpPr>
          <p:nvPr>
            <p:ph type="title"/>
          </p:nvPr>
        </p:nvSpPr>
        <p:spPr/>
        <p:txBody>
          <a:bodyPr/>
          <a:lstStyle/>
          <a:p>
            <a:pPr eaLnBrk="1" hangingPunct="1"/>
            <a:r>
              <a:rPr lang="en-US" dirty="0" smtClean="0"/>
              <a:t>Purpose of Meeting </a:t>
            </a:r>
            <a:endParaRPr lang="en-US" dirty="0" smtClean="0"/>
          </a:p>
        </p:txBody>
      </p:sp>
      <p:sp>
        <p:nvSpPr>
          <p:cNvPr id="16387" name="Rectangle 3"/>
          <p:cNvSpPr>
            <a:spLocks noGrp="1" noChangeArrowheads="1"/>
          </p:cNvSpPr>
          <p:nvPr>
            <p:ph type="body" idx="1"/>
          </p:nvPr>
        </p:nvSpPr>
        <p:spPr/>
        <p:txBody>
          <a:bodyPr/>
          <a:lstStyle/>
          <a:p>
            <a:pPr eaLnBrk="1" hangingPunct="1">
              <a:lnSpc>
                <a:spcPct val="90000"/>
              </a:lnSpc>
            </a:pPr>
            <a:endParaRPr lang="en-US" sz="1800" dirty="0" smtClean="0"/>
          </a:p>
          <a:p>
            <a:pPr eaLnBrk="1" hangingPunct="1">
              <a:lnSpc>
                <a:spcPct val="90000"/>
              </a:lnSpc>
            </a:pPr>
            <a:r>
              <a:rPr lang="en-US" sz="1800" dirty="0" smtClean="0"/>
              <a:t>Share background about the Capitol Hill Public Schools Parent </a:t>
            </a:r>
            <a:r>
              <a:rPr lang="en-US" sz="1800" dirty="0" smtClean="0"/>
              <a:t>Organization </a:t>
            </a:r>
            <a:r>
              <a:rPr lang="en-US" sz="1800" dirty="0" smtClean="0"/>
              <a:t>(</a:t>
            </a:r>
            <a:r>
              <a:rPr lang="en-US" sz="1800" dirty="0" smtClean="0"/>
              <a:t>CHPSPO)</a:t>
            </a:r>
          </a:p>
          <a:p>
            <a:pPr eaLnBrk="1" hangingPunct="1">
              <a:lnSpc>
                <a:spcPct val="90000"/>
              </a:lnSpc>
            </a:pPr>
            <a:endParaRPr lang="en-US" sz="1800" dirty="0" smtClean="0"/>
          </a:p>
          <a:p>
            <a:pPr eaLnBrk="1" hangingPunct="1">
              <a:lnSpc>
                <a:spcPct val="90000"/>
              </a:lnSpc>
            </a:pPr>
            <a:r>
              <a:rPr lang="en-US" sz="1800" dirty="0" smtClean="0"/>
              <a:t>Share context on why Ward 6 Middle School Plan is important for Ward 6 and DCPS</a:t>
            </a:r>
            <a:endParaRPr lang="en-US" sz="1800" dirty="0" smtClean="0"/>
          </a:p>
          <a:p>
            <a:pPr eaLnBrk="1" hangingPunct="1">
              <a:lnSpc>
                <a:spcPct val="90000"/>
              </a:lnSpc>
              <a:buFont typeface="Wingdings" pitchFamily="2" charset="2"/>
              <a:buNone/>
            </a:pPr>
            <a:endParaRPr lang="en-US" sz="1800" dirty="0" smtClean="0"/>
          </a:p>
          <a:p>
            <a:pPr eaLnBrk="1" hangingPunct="1">
              <a:lnSpc>
                <a:spcPct val="90000"/>
              </a:lnSpc>
            </a:pPr>
            <a:r>
              <a:rPr lang="en-US" sz="1800" dirty="0" smtClean="0"/>
              <a:t>Share our perspectives on </a:t>
            </a:r>
            <a:r>
              <a:rPr lang="en-US" sz="1800" dirty="0" smtClean="0"/>
              <a:t>implementation of Ward 6 Middle School Plan</a:t>
            </a:r>
          </a:p>
          <a:p>
            <a:pPr eaLnBrk="1" hangingPunct="1">
              <a:lnSpc>
                <a:spcPct val="90000"/>
              </a:lnSpc>
            </a:pPr>
            <a:endParaRPr lang="en-US" sz="1800" dirty="0" smtClean="0"/>
          </a:p>
          <a:p>
            <a:pPr eaLnBrk="1" hangingPunct="1">
              <a:lnSpc>
                <a:spcPct val="90000"/>
              </a:lnSpc>
            </a:pPr>
            <a:r>
              <a:rPr lang="en-US" sz="1800" dirty="0" smtClean="0"/>
              <a:t>Discuss next </a:t>
            </a:r>
            <a:r>
              <a:rPr lang="en-US" sz="1800" dirty="0" smtClean="0"/>
              <a:t>steps for ensuring DCPS support to implement Ward 6 Middle School Plan, both continuing commitment and financial support </a:t>
            </a:r>
            <a:endParaRPr lang="en-US" sz="1800" dirty="0" smtClean="0"/>
          </a:p>
          <a:p>
            <a:pPr eaLnBrk="1" hangingPunct="1">
              <a:lnSpc>
                <a:spcPct val="90000"/>
              </a:lnSpc>
              <a:buFont typeface="Wingdings" pitchFamily="2" charset="2"/>
              <a:buNone/>
            </a:pPr>
            <a:endParaRPr lang="en-US" sz="1800" dirty="0" smtClean="0"/>
          </a:p>
          <a:p>
            <a:pPr eaLnBrk="1" hangingPunct="1">
              <a:lnSpc>
                <a:spcPct val="90000"/>
              </a:lnSpc>
            </a:pPr>
            <a:endParaRPr lang="en-US" sz="1800" dirty="0" smtClean="0"/>
          </a:p>
          <a:p>
            <a:pPr eaLnBrk="1" hangingPunct="1">
              <a:lnSpc>
                <a:spcPct val="90000"/>
              </a:lnSpc>
            </a:pPr>
            <a:endParaRPr lang="en-US" sz="1800" dirty="0" smtClean="0"/>
          </a:p>
          <a:p>
            <a:pPr eaLnBrk="1" hangingPunct="1">
              <a:lnSpc>
                <a:spcPct val="90000"/>
              </a:lnSpc>
            </a:pPr>
            <a:endParaRPr lang="en-US" sz="1800" dirty="0" smtClean="0"/>
          </a:p>
          <a:p>
            <a:pPr eaLnBrk="1" hangingPunct="1">
              <a:lnSpc>
                <a:spcPct val="90000"/>
              </a:lnSpc>
            </a:pPr>
            <a:endParaRPr lang="en-US" sz="1800" dirty="0" smtClean="0"/>
          </a:p>
          <a:p>
            <a:pPr eaLnBrk="1" hangingPunct="1">
              <a:lnSpc>
                <a:spcPct val="90000"/>
              </a:lnSpc>
              <a:buFont typeface="Wingdings" pitchFamily="2" charset="2"/>
              <a:buNone/>
            </a:pPr>
            <a:endParaRPr lang="en-US" sz="1800" dirty="0" smtClean="0"/>
          </a:p>
          <a:p>
            <a:pPr eaLnBrk="1" hangingPunct="1">
              <a:lnSpc>
                <a:spcPct val="90000"/>
              </a:lnSpc>
            </a:pPr>
            <a:endParaRPr lang="en-US" sz="1800" dirty="0" smtClean="0"/>
          </a:p>
          <a:p>
            <a:pPr eaLnBrk="1" hangingPunct="1">
              <a:lnSpc>
                <a:spcPct val="90000"/>
              </a:lnSpc>
            </a:pPr>
            <a:endParaRPr lang="en-US" sz="1800" dirty="0" smtClean="0"/>
          </a:p>
          <a:p>
            <a:pPr eaLnBrk="1" hangingPunct="1">
              <a:lnSpc>
                <a:spcPct val="90000"/>
              </a:lnSpc>
            </a:pPr>
            <a:endParaRPr lang="en-US" sz="1800"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Number Placeholder 5"/>
          <p:cNvSpPr>
            <a:spLocks noGrp="1"/>
          </p:cNvSpPr>
          <p:nvPr>
            <p:ph type="sldNum" sz="quarter" idx="12"/>
          </p:nvPr>
        </p:nvSpPr>
        <p:spPr>
          <a:noFill/>
        </p:spPr>
        <p:txBody>
          <a:bodyPr/>
          <a:lstStyle/>
          <a:p>
            <a:fld id="{B7CA2251-F895-4607-9954-2394C627E563}" type="slidenum">
              <a:rPr lang="en-US" smtClean="0"/>
              <a:pPr/>
              <a:t>3</a:t>
            </a:fld>
            <a:endParaRPr lang="en-US" smtClean="0"/>
          </a:p>
        </p:txBody>
      </p:sp>
      <p:sp>
        <p:nvSpPr>
          <p:cNvPr id="17410" name="Rectangle 2"/>
          <p:cNvSpPr>
            <a:spLocks noGrp="1" noChangeArrowheads="1"/>
          </p:cNvSpPr>
          <p:nvPr>
            <p:ph type="title"/>
          </p:nvPr>
        </p:nvSpPr>
        <p:spPr/>
        <p:txBody>
          <a:bodyPr/>
          <a:lstStyle/>
          <a:p>
            <a:pPr eaLnBrk="1" hangingPunct="1"/>
            <a:r>
              <a:rPr lang="en-US" dirty="0" smtClean="0"/>
              <a:t>Background on CHPSPO</a:t>
            </a:r>
          </a:p>
        </p:txBody>
      </p:sp>
      <p:sp>
        <p:nvSpPr>
          <p:cNvPr id="17411" name="Rectangle 3"/>
          <p:cNvSpPr>
            <a:spLocks noGrp="1" noChangeArrowheads="1"/>
          </p:cNvSpPr>
          <p:nvPr>
            <p:ph type="body" idx="1"/>
          </p:nvPr>
        </p:nvSpPr>
        <p:spPr/>
        <p:txBody>
          <a:bodyPr/>
          <a:lstStyle/>
          <a:p>
            <a:pPr eaLnBrk="1" hangingPunct="1">
              <a:lnSpc>
                <a:spcPct val="90000"/>
              </a:lnSpc>
            </a:pPr>
            <a:r>
              <a:rPr lang="en-US" sz="1400" dirty="0" smtClean="0"/>
              <a:t>CHPSPO formed in January 2005</a:t>
            </a:r>
          </a:p>
          <a:p>
            <a:pPr eaLnBrk="1" hangingPunct="1">
              <a:lnSpc>
                <a:spcPct val="90000"/>
              </a:lnSpc>
            </a:pPr>
            <a:endParaRPr lang="en-US" sz="1400" dirty="0" smtClean="0"/>
          </a:p>
          <a:p>
            <a:pPr eaLnBrk="1" hangingPunct="1">
              <a:lnSpc>
                <a:spcPct val="90000"/>
              </a:lnSpc>
            </a:pPr>
            <a:r>
              <a:rPr lang="en-US" sz="1400" dirty="0" smtClean="0"/>
              <a:t>PTA representatives and interested parents from Brent, the Capitol Hill Cluster School, Ludlow-Taylor, Maury, Miner, Payne, Tyler, J.O. Wilson, and Eliot-Hine are members of CHPSPO</a:t>
            </a:r>
          </a:p>
          <a:p>
            <a:pPr eaLnBrk="1" hangingPunct="1">
              <a:lnSpc>
                <a:spcPct val="90000"/>
              </a:lnSpc>
            </a:pPr>
            <a:endParaRPr lang="en-US" sz="1400" dirty="0" smtClean="0"/>
          </a:p>
          <a:p>
            <a:pPr eaLnBrk="1" hangingPunct="1">
              <a:lnSpc>
                <a:spcPct val="90000"/>
              </a:lnSpc>
            </a:pPr>
            <a:r>
              <a:rPr lang="en-US" sz="1400" dirty="0" smtClean="0"/>
              <a:t>CHPSPO’s mission is “To promote cooperation among the parent organizations of the public schools on Capitol Hill in order to improve the education received by all children attending our schools.”</a:t>
            </a:r>
          </a:p>
          <a:p>
            <a:pPr eaLnBrk="1" hangingPunct="1">
              <a:lnSpc>
                <a:spcPct val="90000"/>
              </a:lnSpc>
            </a:pPr>
            <a:endParaRPr lang="en-US" sz="1400" dirty="0" smtClean="0"/>
          </a:p>
          <a:p>
            <a:pPr eaLnBrk="1" hangingPunct="1">
              <a:lnSpc>
                <a:spcPct val="90000"/>
              </a:lnSpc>
            </a:pPr>
            <a:r>
              <a:rPr lang="en-US" sz="1400" dirty="0" smtClean="0"/>
              <a:t>CHPSPO partnered with the Capitol Hill Community Foundation, the Washington Architectural Foundation, and DCPS to create the School Libraries Project, a $2.4 million partnership which renovated 8 school libraries in 2006/2007.</a:t>
            </a:r>
          </a:p>
          <a:p>
            <a:pPr eaLnBrk="1" hangingPunct="1">
              <a:lnSpc>
                <a:spcPct val="90000"/>
              </a:lnSpc>
            </a:pPr>
            <a:endParaRPr lang="en-US" sz="1400" dirty="0" smtClean="0"/>
          </a:p>
          <a:p>
            <a:pPr eaLnBrk="1" hangingPunct="1">
              <a:lnSpc>
                <a:spcPct val="90000"/>
              </a:lnSpc>
            </a:pPr>
            <a:r>
              <a:rPr lang="en-US" sz="1400" dirty="0" smtClean="0"/>
              <a:t>Visit us at http://chpspo.org, </a:t>
            </a:r>
            <a:r>
              <a:rPr lang="en-US" sz="1400" dirty="0" err="1" smtClean="0"/>
              <a:t>Facebook</a:t>
            </a:r>
            <a:r>
              <a:rPr lang="en-US" sz="1400" dirty="0" smtClean="0"/>
              <a:t>, and Twitter</a:t>
            </a:r>
          </a:p>
          <a:p>
            <a:pPr eaLnBrk="1" hangingPunct="1">
              <a:lnSpc>
                <a:spcPct val="90000"/>
              </a:lnSpc>
            </a:pPr>
            <a:endParaRPr lang="en-US" sz="1400" dirty="0" smtClean="0"/>
          </a:p>
          <a:p>
            <a:pPr eaLnBrk="1" hangingPunct="1">
              <a:lnSpc>
                <a:spcPct val="90000"/>
              </a:lnSpc>
            </a:pPr>
            <a:r>
              <a:rPr lang="en-US" sz="1400" dirty="0" smtClean="0"/>
              <a:t>In the process of becoming a 501(c)3</a:t>
            </a:r>
          </a:p>
          <a:p>
            <a:pPr eaLnBrk="1" hangingPunct="1">
              <a:lnSpc>
                <a:spcPct val="90000"/>
              </a:lnSpc>
            </a:pPr>
            <a:endParaRPr lang="en-US" sz="1400" dirty="0" smtClean="0"/>
          </a:p>
          <a:p>
            <a:pPr lvl="1" eaLnBrk="1" hangingPunct="1">
              <a:lnSpc>
                <a:spcPct val="90000"/>
              </a:lnSpc>
              <a:buFont typeface="Wingdings" pitchFamily="2" charset="2"/>
              <a:buNone/>
            </a:pPr>
            <a:endParaRPr lang="en-US" sz="1600"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Background on Middle School Initiative</a:t>
            </a:r>
            <a:endParaRPr lang="en-US" sz="4000" dirty="0"/>
          </a:p>
        </p:txBody>
      </p:sp>
      <p:sp>
        <p:nvSpPr>
          <p:cNvPr id="3" name="Content Placeholder 2"/>
          <p:cNvSpPr>
            <a:spLocks noGrp="1"/>
          </p:cNvSpPr>
          <p:nvPr>
            <p:ph idx="1"/>
          </p:nvPr>
        </p:nvSpPr>
        <p:spPr/>
        <p:txBody>
          <a:bodyPr/>
          <a:lstStyle/>
          <a:p>
            <a:pPr eaLnBrk="1" hangingPunct="1">
              <a:lnSpc>
                <a:spcPct val="90000"/>
              </a:lnSpc>
            </a:pPr>
            <a:r>
              <a:rPr lang="en-US" sz="1400" dirty="0" smtClean="0"/>
              <a:t>CHPSPO began a Middle School Initiative in January 2009</a:t>
            </a:r>
          </a:p>
          <a:p>
            <a:pPr eaLnBrk="1" hangingPunct="1">
              <a:lnSpc>
                <a:spcPct val="90000"/>
              </a:lnSpc>
              <a:buNone/>
            </a:pPr>
            <a:endParaRPr lang="en-US" sz="1400" dirty="0" smtClean="0"/>
          </a:p>
          <a:p>
            <a:pPr eaLnBrk="1" hangingPunct="1">
              <a:lnSpc>
                <a:spcPct val="90000"/>
              </a:lnSpc>
            </a:pPr>
            <a:r>
              <a:rPr lang="en-US" sz="1400" dirty="0" smtClean="0"/>
              <a:t>Conducted survey during Summer of 2009 to learn parent attitudes towards public middle school opportunities</a:t>
            </a:r>
          </a:p>
          <a:p>
            <a:pPr eaLnBrk="1" hangingPunct="1">
              <a:lnSpc>
                <a:spcPct val="90000"/>
              </a:lnSpc>
              <a:buNone/>
            </a:pPr>
            <a:endParaRPr lang="en-US" sz="1400" dirty="0" smtClean="0"/>
          </a:p>
          <a:p>
            <a:pPr eaLnBrk="1" hangingPunct="1">
              <a:lnSpc>
                <a:spcPct val="90000"/>
              </a:lnSpc>
            </a:pPr>
            <a:r>
              <a:rPr lang="en-US" sz="1400" dirty="0" smtClean="0"/>
              <a:t>Requested by Council member Tommy Wells to accelerate efforts in December 2009</a:t>
            </a:r>
          </a:p>
          <a:p>
            <a:pPr lvl="1" eaLnBrk="1" hangingPunct="1">
              <a:lnSpc>
                <a:spcPct val="90000"/>
              </a:lnSpc>
              <a:buNone/>
            </a:pPr>
            <a:r>
              <a:rPr lang="en-US" sz="1400" dirty="0" smtClean="0"/>
              <a:t>	- Meetings during Winter 2010</a:t>
            </a:r>
          </a:p>
          <a:p>
            <a:pPr lvl="1" eaLnBrk="1" hangingPunct="1">
              <a:lnSpc>
                <a:spcPct val="90000"/>
              </a:lnSpc>
              <a:buNone/>
            </a:pPr>
            <a:r>
              <a:rPr lang="en-US" sz="1400" dirty="0" smtClean="0"/>
              <a:t>	- PTA representatives held discussions about middle schools with their individual schools, and brought back recommendations</a:t>
            </a:r>
          </a:p>
          <a:p>
            <a:pPr lvl="1" eaLnBrk="1" hangingPunct="1">
              <a:lnSpc>
                <a:spcPct val="90000"/>
              </a:lnSpc>
              <a:buNone/>
            </a:pPr>
            <a:endParaRPr lang="en-US" sz="1400" dirty="0" smtClean="0"/>
          </a:p>
          <a:p>
            <a:pPr eaLnBrk="1" hangingPunct="1">
              <a:lnSpc>
                <a:spcPct val="90000"/>
              </a:lnSpc>
            </a:pPr>
            <a:r>
              <a:rPr lang="en-US" sz="1400" dirty="0" smtClean="0"/>
              <a:t>Achieved consensus and developed proposal that was presented to Chancellor Rhee in March 2010</a:t>
            </a:r>
          </a:p>
          <a:p>
            <a:pPr eaLnBrk="1" hangingPunct="1">
              <a:lnSpc>
                <a:spcPct val="90000"/>
              </a:lnSpc>
            </a:pPr>
            <a:endParaRPr lang="en-US" sz="1400" dirty="0" smtClean="0"/>
          </a:p>
          <a:p>
            <a:pPr eaLnBrk="1" hangingPunct="1">
              <a:lnSpc>
                <a:spcPct val="90000"/>
              </a:lnSpc>
            </a:pPr>
            <a:r>
              <a:rPr lang="en-US" sz="1400" dirty="0" smtClean="0"/>
              <a:t>DCPS expanded on CHPSPO’s ideas, and developed the Ward 6 Middle School Plan</a:t>
            </a:r>
          </a:p>
          <a:p>
            <a:pPr eaLnBrk="1" hangingPunct="1">
              <a:lnSpc>
                <a:spcPct val="90000"/>
              </a:lnSpc>
            </a:pPr>
            <a:endParaRPr lang="en-US" sz="1400" dirty="0" smtClean="0"/>
          </a:p>
        </p:txBody>
      </p:sp>
      <p:sp>
        <p:nvSpPr>
          <p:cNvPr id="4" name="Slide Number Placeholder 3"/>
          <p:cNvSpPr>
            <a:spLocks noGrp="1"/>
          </p:cNvSpPr>
          <p:nvPr>
            <p:ph type="sldNum" sz="quarter" idx="12"/>
          </p:nvPr>
        </p:nvSpPr>
        <p:spPr/>
        <p:txBody>
          <a:bodyPr/>
          <a:lstStyle/>
          <a:p>
            <a:pPr>
              <a:defRPr/>
            </a:pPr>
            <a:fld id="{C2137230-B3A7-4C1A-88ED-D222A4E1F6F6}" type="slidenum">
              <a:rPr lang="en-US" smtClean="0"/>
              <a:pPr>
                <a:defRPr/>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Context</a:t>
            </a:r>
            <a:endParaRPr lang="en-US" dirty="0"/>
          </a:p>
        </p:txBody>
      </p:sp>
      <p:sp>
        <p:nvSpPr>
          <p:cNvPr id="3" name="Content Placeholder 2"/>
          <p:cNvSpPr>
            <a:spLocks noGrp="1"/>
          </p:cNvSpPr>
          <p:nvPr>
            <p:ph idx="1"/>
          </p:nvPr>
        </p:nvSpPr>
        <p:spPr/>
        <p:txBody>
          <a:bodyPr/>
          <a:lstStyle/>
          <a:p>
            <a:r>
              <a:rPr lang="en-US" dirty="0" smtClean="0"/>
              <a:t>Six elementary schools on Capitol Hill have PS wait lists between 221 and 519</a:t>
            </a:r>
          </a:p>
          <a:p>
            <a:r>
              <a:rPr lang="en-US" dirty="0" smtClean="0"/>
              <a:t>Middle school trends</a:t>
            </a:r>
            <a:endParaRPr lang="en-US" dirty="0"/>
          </a:p>
        </p:txBody>
      </p:sp>
      <p:sp>
        <p:nvSpPr>
          <p:cNvPr id="4" name="Slide Number Placeholder 3"/>
          <p:cNvSpPr>
            <a:spLocks noGrp="1"/>
          </p:cNvSpPr>
          <p:nvPr>
            <p:ph type="sldNum" sz="quarter" idx="12"/>
          </p:nvPr>
        </p:nvSpPr>
        <p:spPr/>
        <p:txBody>
          <a:bodyPr/>
          <a:lstStyle/>
          <a:p>
            <a:pPr>
              <a:defRPr/>
            </a:pPr>
            <a:fld id="{C2137230-B3A7-4C1A-88ED-D222A4E1F6F6}" type="slidenum">
              <a:rPr lang="en-US" smtClean="0"/>
              <a:pPr>
                <a:defRPr/>
              </a:pPr>
              <a:t>5</a:t>
            </a:fld>
            <a:endParaRPr lang="en-US"/>
          </a:p>
        </p:txBody>
      </p:sp>
      <p:graphicFrame>
        <p:nvGraphicFramePr>
          <p:cNvPr id="5" name="Table 4"/>
          <p:cNvGraphicFramePr>
            <a:graphicFrameLocks noGrp="1"/>
          </p:cNvGraphicFramePr>
          <p:nvPr/>
        </p:nvGraphicFramePr>
        <p:xfrm>
          <a:off x="1219200" y="3276600"/>
          <a:ext cx="6096000" cy="1960880"/>
        </p:xfrm>
        <a:graphic>
          <a:graphicData uri="http://schemas.openxmlformats.org/drawingml/2006/table">
            <a:tbl>
              <a:tblPr firstRow="1" bandRow="1">
                <a:tableStyleId>{5C22544A-7EE6-4342-B048-85BDC9FD1C3A}</a:tableStyleId>
              </a:tblPr>
              <a:tblGrid>
                <a:gridCol w="1524000"/>
                <a:gridCol w="1524000"/>
                <a:gridCol w="1524000"/>
                <a:gridCol w="1524000"/>
              </a:tblGrid>
              <a:tr h="370840">
                <a:tc>
                  <a:txBody>
                    <a:bodyPr/>
                    <a:lstStyle/>
                    <a:p>
                      <a:r>
                        <a:rPr lang="en-US" sz="1600" dirty="0" smtClean="0"/>
                        <a:t>School</a:t>
                      </a:r>
                      <a:endParaRPr lang="en-US" sz="1600" dirty="0"/>
                    </a:p>
                  </a:txBody>
                  <a:tcPr/>
                </a:tc>
                <a:tc>
                  <a:txBody>
                    <a:bodyPr/>
                    <a:lstStyle/>
                    <a:p>
                      <a:r>
                        <a:rPr lang="en-US" sz="1600" dirty="0" smtClean="0"/>
                        <a:t>6</a:t>
                      </a:r>
                      <a:r>
                        <a:rPr lang="en-US" sz="1600" baseline="30000" dirty="0" smtClean="0"/>
                        <a:t>th</a:t>
                      </a:r>
                      <a:r>
                        <a:rPr lang="en-US" sz="1600" dirty="0" smtClean="0"/>
                        <a:t> grade wait</a:t>
                      </a:r>
                      <a:r>
                        <a:rPr lang="en-US" sz="1600" baseline="0" dirty="0" smtClean="0"/>
                        <a:t> list</a:t>
                      </a:r>
                      <a:endParaRPr lang="en-US" sz="1600" dirty="0"/>
                    </a:p>
                  </a:txBody>
                  <a:tcPr/>
                </a:tc>
                <a:tc>
                  <a:txBody>
                    <a:bodyPr/>
                    <a:lstStyle/>
                    <a:p>
                      <a:r>
                        <a:rPr lang="en-US" sz="1600" dirty="0" smtClean="0"/>
                        <a:t>2009 Enrollment</a:t>
                      </a:r>
                      <a:endParaRPr lang="en-US" sz="1600" dirty="0"/>
                    </a:p>
                  </a:txBody>
                  <a:tcPr/>
                </a:tc>
                <a:tc>
                  <a:txBody>
                    <a:bodyPr/>
                    <a:lstStyle/>
                    <a:p>
                      <a:r>
                        <a:rPr lang="en-US" sz="1600" dirty="0" smtClean="0"/>
                        <a:t>School Capacity</a:t>
                      </a:r>
                      <a:endParaRPr lang="en-US" sz="1600" dirty="0"/>
                    </a:p>
                  </a:txBody>
                  <a:tcPr/>
                </a:tc>
              </a:tr>
              <a:tr h="370840">
                <a:tc>
                  <a:txBody>
                    <a:bodyPr/>
                    <a:lstStyle/>
                    <a:p>
                      <a:r>
                        <a:rPr lang="en-US" dirty="0" smtClean="0"/>
                        <a:t>Eliot-Hine</a:t>
                      </a:r>
                      <a:endParaRPr lang="en-US" dirty="0"/>
                    </a:p>
                  </a:txBody>
                  <a:tcPr/>
                </a:tc>
                <a:tc>
                  <a:txBody>
                    <a:bodyPr/>
                    <a:lstStyle/>
                    <a:p>
                      <a:r>
                        <a:rPr lang="en-US" dirty="0" smtClean="0"/>
                        <a:t>28</a:t>
                      </a:r>
                      <a:endParaRPr lang="en-US" dirty="0"/>
                    </a:p>
                  </a:txBody>
                  <a:tcPr/>
                </a:tc>
                <a:tc>
                  <a:txBody>
                    <a:bodyPr/>
                    <a:lstStyle/>
                    <a:p>
                      <a:r>
                        <a:rPr lang="en-US" dirty="0" smtClean="0"/>
                        <a:t>281</a:t>
                      </a:r>
                      <a:endParaRPr lang="en-US" dirty="0"/>
                    </a:p>
                  </a:txBody>
                  <a:tcPr/>
                </a:tc>
                <a:tc>
                  <a:txBody>
                    <a:bodyPr/>
                    <a:lstStyle/>
                    <a:p>
                      <a:r>
                        <a:rPr lang="en-US" dirty="0" smtClean="0"/>
                        <a:t>850</a:t>
                      </a:r>
                      <a:endParaRPr lang="en-US" dirty="0"/>
                    </a:p>
                  </a:txBody>
                  <a:tcPr/>
                </a:tc>
              </a:tr>
              <a:tr h="370840">
                <a:tc>
                  <a:txBody>
                    <a:bodyPr/>
                    <a:lstStyle/>
                    <a:p>
                      <a:r>
                        <a:rPr lang="en-US" dirty="0" smtClean="0"/>
                        <a:t>Jefferson</a:t>
                      </a:r>
                      <a:endParaRPr lang="en-US" dirty="0"/>
                    </a:p>
                  </a:txBody>
                  <a:tcPr/>
                </a:tc>
                <a:tc>
                  <a:txBody>
                    <a:bodyPr/>
                    <a:lstStyle/>
                    <a:p>
                      <a:r>
                        <a:rPr lang="en-US" dirty="0" smtClean="0"/>
                        <a:t>45</a:t>
                      </a:r>
                      <a:endParaRPr lang="en-US" dirty="0"/>
                    </a:p>
                  </a:txBody>
                  <a:tcPr/>
                </a:tc>
                <a:tc>
                  <a:txBody>
                    <a:bodyPr/>
                    <a:lstStyle/>
                    <a:p>
                      <a:r>
                        <a:rPr lang="en-US" dirty="0" smtClean="0"/>
                        <a:t>313</a:t>
                      </a:r>
                      <a:endParaRPr lang="en-US" dirty="0"/>
                    </a:p>
                  </a:txBody>
                  <a:tcPr/>
                </a:tc>
                <a:tc>
                  <a:txBody>
                    <a:bodyPr/>
                    <a:lstStyle/>
                    <a:p>
                      <a:r>
                        <a:rPr lang="en-US" dirty="0" smtClean="0"/>
                        <a:t>900</a:t>
                      </a:r>
                      <a:endParaRPr lang="en-US" dirty="0"/>
                    </a:p>
                  </a:txBody>
                  <a:tcPr/>
                </a:tc>
              </a:tr>
              <a:tr h="370840">
                <a:tc>
                  <a:txBody>
                    <a:bodyPr/>
                    <a:lstStyle/>
                    <a:p>
                      <a:r>
                        <a:rPr lang="en-US" dirty="0" smtClean="0"/>
                        <a:t>Stuart-Hobson</a:t>
                      </a:r>
                      <a:endParaRPr lang="en-US" dirty="0"/>
                    </a:p>
                  </a:txBody>
                  <a:tcPr/>
                </a:tc>
                <a:tc>
                  <a:txBody>
                    <a:bodyPr/>
                    <a:lstStyle/>
                    <a:p>
                      <a:r>
                        <a:rPr lang="en-US" dirty="0" smtClean="0"/>
                        <a:t>146</a:t>
                      </a:r>
                      <a:endParaRPr lang="en-US" dirty="0"/>
                    </a:p>
                  </a:txBody>
                  <a:tcPr/>
                </a:tc>
                <a:tc>
                  <a:txBody>
                    <a:bodyPr/>
                    <a:lstStyle/>
                    <a:p>
                      <a:r>
                        <a:rPr lang="en-US" dirty="0" smtClean="0"/>
                        <a:t>413</a:t>
                      </a:r>
                      <a:endParaRPr lang="en-US" dirty="0"/>
                    </a:p>
                  </a:txBody>
                  <a:tcPr/>
                </a:tc>
                <a:tc>
                  <a:txBody>
                    <a:bodyPr/>
                    <a:lstStyle/>
                    <a:p>
                      <a:r>
                        <a:rPr lang="en-US" dirty="0" smtClean="0"/>
                        <a:t>460</a:t>
                      </a:r>
                      <a:endParaRPr lang="en-US" dirty="0"/>
                    </a:p>
                  </a:txBody>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DCPS Ward 6 Middle School Plan</a:t>
            </a:r>
            <a:endParaRPr lang="en-US" dirty="0"/>
          </a:p>
        </p:txBody>
      </p:sp>
      <p:sp>
        <p:nvSpPr>
          <p:cNvPr id="3" name="Content Placeholder 2"/>
          <p:cNvSpPr>
            <a:spLocks noGrp="1"/>
          </p:cNvSpPr>
          <p:nvPr>
            <p:ph idx="1"/>
          </p:nvPr>
        </p:nvSpPr>
        <p:spPr>
          <a:xfrm>
            <a:off x="-20193000" y="-7197725"/>
            <a:ext cx="8229600" cy="14055725"/>
          </a:xfrm>
        </p:spPr>
        <p:txBody>
          <a:bodyPr/>
          <a:lstStyle/>
          <a:p>
            <a:endParaRPr lang="en-US" dirty="0"/>
          </a:p>
        </p:txBody>
      </p:sp>
      <p:sp>
        <p:nvSpPr>
          <p:cNvPr id="4" name="Slide Number Placeholder 3"/>
          <p:cNvSpPr>
            <a:spLocks noGrp="1"/>
          </p:cNvSpPr>
          <p:nvPr>
            <p:ph type="sldNum" sz="quarter" idx="12"/>
          </p:nvPr>
        </p:nvSpPr>
        <p:spPr/>
        <p:txBody>
          <a:bodyPr/>
          <a:lstStyle/>
          <a:p>
            <a:pPr>
              <a:defRPr/>
            </a:pPr>
            <a:fld id="{C2137230-B3A7-4C1A-88ED-D222A4E1F6F6}" type="slidenum">
              <a:rPr lang="en-US" smtClean="0"/>
              <a:pPr>
                <a:defRPr/>
              </a:pPr>
              <a:t>6</a:t>
            </a:fld>
            <a:endParaRPr lang="en-US"/>
          </a:p>
        </p:txBody>
      </p:sp>
      <p:sp>
        <p:nvSpPr>
          <p:cNvPr id="5" name="Rectangle 4"/>
          <p:cNvSpPr/>
          <p:nvPr/>
        </p:nvSpPr>
        <p:spPr>
          <a:xfrm>
            <a:off x="609600" y="1600200"/>
            <a:ext cx="7924800" cy="4425827"/>
          </a:xfrm>
          <a:prstGeom prst="rect">
            <a:avLst/>
          </a:prstGeom>
        </p:spPr>
        <p:txBody>
          <a:bodyPr wrap="square">
            <a:spAutoFit/>
          </a:bodyPr>
          <a:lstStyle/>
          <a:p>
            <a:pPr>
              <a:buClr>
                <a:schemeClr val="bg2"/>
              </a:buClr>
              <a:buFont typeface="Wingdings" pitchFamily="2" charset="2"/>
              <a:buChar char="q"/>
            </a:pPr>
            <a:r>
              <a:rPr lang="en-US" sz="2000" dirty="0" smtClean="0"/>
              <a:t>CHPSPO </a:t>
            </a:r>
            <a:r>
              <a:rPr lang="en-US" sz="2000" dirty="0" smtClean="0"/>
              <a:t>is supportive of the Ward 6 Middle School Plan</a:t>
            </a:r>
          </a:p>
          <a:p>
            <a:pPr>
              <a:buFont typeface="Wingdings" pitchFamily="2" charset="2"/>
              <a:buChar char="q"/>
            </a:pPr>
            <a:endParaRPr lang="en-US" sz="2000" dirty="0" smtClean="0"/>
          </a:p>
          <a:p>
            <a:pPr>
              <a:buFont typeface="Wingdings" pitchFamily="2" charset="2"/>
              <a:buChar char="q"/>
            </a:pPr>
            <a:r>
              <a:rPr lang="en-US" sz="2000" dirty="0" smtClean="0"/>
              <a:t>Abigail Smith and Claudia </a:t>
            </a:r>
            <a:r>
              <a:rPr lang="en-US" sz="2000" dirty="0" smtClean="0"/>
              <a:t>Lujan </a:t>
            </a:r>
            <a:r>
              <a:rPr lang="en-US" sz="2000" dirty="0" smtClean="0"/>
              <a:t>have </a:t>
            </a:r>
            <a:r>
              <a:rPr lang="en-US" sz="2000" dirty="0" smtClean="0"/>
              <a:t>provided </a:t>
            </a:r>
            <a:r>
              <a:rPr lang="en-US" sz="2000" kern="0" dirty="0" smtClean="0">
                <a:solidFill>
                  <a:srgbClr val="000000"/>
                </a:solidFill>
                <a:latin typeface="Verdana"/>
              </a:rPr>
              <a:t>exemplary </a:t>
            </a:r>
            <a:r>
              <a:rPr lang="en-US" sz="2000" dirty="0" smtClean="0"/>
              <a:t>leadership both in development and implementation of the plan</a:t>
            </a:r>
          </a:p>
          <a:p>
            <a:pPr>
              <a:buFont typeface="Wingdings" pitchFamily="2" charset="2"/>
              <a:buChar char="q"/>
            </a:pPr>
            <a:endParaRPr lang="en-US" sz="2000" dirty="0" smtClean="0"/>
          </a:p>
          <a:p>
            <a:pPr>
              <a:buFont typeface="Wingdings" pitchFamily="2" charset="2"/>
              <a:buChar char="q"/>
            </a:pPr>
            <a:r>
              <a:rPr lang="en-US" sz="2000" dirty="0" smtClean="0"/>
              <a:t>Collaboration teams established for Jefferson, Stuart Hobson, Eliot-Hine, and Montessori at Logan in order to involve community in implementation of the plan</a:t>
            </a:r>
          </a:p>
          <a:p>
            <a:pPr>
              <a:buFont typeface="Wingdings" pitchFamily="2" charset="2"/>
              <a:buChar char="q"/>
            </a:pPr>
            <a:endParaRPr lang="en-US" sz="2000" dirty="0" smtClean="0"/>
          </a:p>
          <a:p>
            <a:pPr>
              <a:buFont typeface="Wingdings" pitchFamily="2" charset="2"/>
              <a:buChar char="q"/>
            </a:pPr>
            <a:r>
              <a:rPr lang="en-US" sz="2000" dirty="0" smtClean="0"/>
              <a:t>Many </a:t>
            </a:r>
            <a:r>
              <a:rPr lang="en-US" sz="2000" dirty="0" smtClean="0"/>
              <a:t>CHPSPO members are members of the collaboration teams </a:t>
            </a:r>
          </a:p>
          <a:p>
            <a:pPr>
              <a:buFont typeface="Wingdings" pitchFamily="2" charset="2"/>
              <a:buChar char="§"/>
            </a:pPr>
            <a:endParaRPr lang="en-US" sz="2000" kern="0" dirty="0" smtClean="0">
              <a:solidFill>
                <a:srgbClr val="000000"/>
              </a:solidFill>
              <a:latin typeface="Verdana"/>
            </a:endParaRPr>
          </a:p>
          <a:p>
            <a:pPr marL="342900" lvl="0" indent="-342900" eaLnBrk="0" hangingPunct="0">
              <a:spcBef>
                <a:spcPct val="20000"/>
              </a:spcBef>
              <a:buClr>
                <a:srgbClr val="666600"/>
              </a:buClr>
              <a:buSzPct val="75000"/>
            </a:pP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Public Middle School Options</a:t>
            </a:r>
            <a:endParaRPr lang="en-US" dirty="0"/>
          </a:p>
        </p:txBody>
      </p:sp>
      <p:sp>
        <p:nvSpPr>
          <p:cNvPr id="3" name="Content Placeholder 2"/>
          <p:cNvSpPr>
            <a:spLocks noGrp="1"/>
          </p:cNvSpPr>
          <p:nvPr>
            <p:ph idx="1"/>
          </p:nvPr>
        </p:nvSpPr>
        <p:spPr/>
        <p:txBody>
          <a:bodyPr/>
          <a:lstStyle/>
          <a:p>
            <a:r>
              <a:rPr lang="en-US" dirty="0" smtClean="0"/>
              <a:t>Blow-Pierce Junior Academy PCS located five blocks from Eliot-Hine</a:t>
            </a:r>
          </a:p>
          <a:p>
            <a:endParaRPr lang="en-US" dirty="0" smtClean="0"/>
          </a:p>
          <a:p>
            <a:r>
              <a:rPr lang="en-US" dirty="0" smtClean="0"/>
              <a:t>Washington Latin PCS (NW DC)</a:t>
            </a:r>
          </a:p>
          <a:p>
            <a:endParaRPr lang="en-US" dirty="0" smtClean="0"/>
          </a:p>
          <a:p>
            <a:r>
              <a:rPr lang="en-US" dirty="0" smtClean="0"/>
              <a:t>Hardy and Deal Middle Schools (NW DC)</a:t>
            </a:r>
            <a:endParaRPr lang="en-US" dirty="0" smtClean="0"/>
          </a:p>
          <a:p>
            <a:endParaRPr lang="en-US" dirty="0" smtClean="0"/>
          </a:p>
          <a:p>
            <a:r>
              <a:rPr lang="en-US" dirty="0" smtClean="0"/>
              <a:t>Two </a:t>
            </a:r>
            <a:r>
              <a:rPr lang="en-US" dirty="0" smtClean="0"/>
              <a:t>Rivers PCS located eight blocks from Stuart-Hobson</a:t>
            </a:r>
          </a:p>
          <a:p>
            <a:endParaRPr lang="en-US" dirty="0" smtClean="0"/>
          </a:p>
          <a:p>
            <a:endParaRPr lang="en-US" dirty="0"/>
          </a:p>
        </p:txBody>
      </p:sp>
      <p:sp>
        <p:nvSpPr>
          <p:cNvPr id="4" name="Slide Number Placeholder 3"/>
          <p:cNvSpPr>
            <a:spLocks noGrp="1"/>
          </p:cNvSpPr>
          <p:nvPr>
            <p:ph type="sldNum" sz="quarter" idx="12"/>
          </p:nvPr>
        </p:nvSpPr>
        <p:spPr/>
        <p:txBody>
          <a:bodyPr/>
          <a:lstStyle/>
          <a:p>
            <a:pPr>
              <a:defRPr/>
            </a:pPr>
            <a:fld id="{C2137230-B3A7-4C1A-88ED-D222A4E1F6F6}" type="slidenum">
              <a:rPr lang="en-US" smtClean="0"/>
              <a:pPr>
                <a:defRPr/>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Number Placeholder 5"/>
          <p:cNvSpPr>
            <a:spLocks noGrp="1"/>
          </p:cNvSpPr>
          <p:nvPr>
            <p:ph type="sldNum" sz="quarter" idx="12"/>
          </p:nvPr>
        </p:nvSpPr>
        <p:spPr>
          <a:noFill/>
        </p:spPr>
        <p:txBody>
          <a:bodyPr/>
          <a:lstStyle/>
          <a:p>
            <a:fld id="{15D17E75-D325-4B8C-8260-F39EFCA738DF}" type="slidenum">
              <a:rPr lang="en-US" smtClean="0"/>
              <a:pPr/>
              <a:t>8</a:t>
            </a:fld>
            <a:endParaRPr lang="en-US" dirty="0" smtClean="0"/>
          </a:p>
        </p:txBody>
      </p:sp>
      <p:sp>
        <p:nvSpPr>
          <p:cNvPr id="22530" name="Rectangle 2"/>
          <p:cNvSpPr>
            <a:spLocks noGrp="1" noChangeArrowheads="1"/>
          </p:cNvSpPr>
          <p:nvPr>
            <p:ph type="title"/>
          </p:nvPr>
        </p:nvSpPr>
        <p:spPr/>
        <p:txBody>
          <a:bodyPr/>
          <a:lstStyle/>
          <a:p>
            <a:pPr eaLnBrk="1" hangingPunct="1"/>
            <a:r>
              <a:rPr lang="en-US" dirty="0" smtClean="0"/>
              <a:t>Stuart </a:t>
            </a:r>
            <a:r>
              <a:rPr lang="en-US" dirty="0" smtClean="0"/>
              <a:t>Hobson Collaboration Team</a:t>
            </a:r>
          </a:p>
        </p:txBody>
      </p:sp>
      <p:sp>
        <p:nvSpPr>
          <p:cNvPr id="22531" name="Rectangle 3"/>
          <p:cNvSpPr>
            <a:spLocks noGrp="1" noChangeArrowheads="1"/>
          </p:cNvSpPr>
          <p:nvPr>
            <p:ph type="body" idx="1"/>
          </p:nvPr>
        </p:nvSpPr>
        <p:spPr/>
        <p:txBody>
          <a:bodyPr/>
          <a:lstStyle/>
          <a:p>
            <a:pPr marL="609600" indent="-609600" eaLnBrk="1" hangingPunct="1">
              <a:lnSpc>
                <a:spcPct val="90000"/>
              </a:lnSpc>
              <a:buNone/>
            </a:pPr>
            <a:r>
              <a:rPr lang="en-US" sz="1800" dirty="0" smtClean="0"/>
              <a:t>Collaboration team has focused on four broad areas:  </a:t>
            </a:r>
          </a:p>
          <a:p>
            <a:pPr marL="609600" indent="-609600" eaLnBrk="1" hangingPunct="1">
              <a:lnSpc>
                <a:spcPct val="90000"/>
              </a:lnSpc>
            </a:pPr>
            <a:endParaRPr lang="en-US" sz="1800" dirty="0" smtClean="0"/>
          </a:p>
          <a:p>
            <a:pPr marL="609600" indent="-609600" eaLnBrk="1" hangingPunct="1">
              <a:lnSpc>
                <a:spcPct val="90000"/>
              </a:lnSpc>
            </a:pPr>
            <a:r>
              <a:rPr lang="en-US" sz="1800" dirty="0" smtClean="0"/>
              <a:t>Ensuring move of 5</a:t>
            </a:r>
            <a:r>
              <a:rPr lang="en-US" sz="1800" baseline="30000" dirty="0" smtClean="0"/>
              <a:t>th</a:t>
            </a:r>
            <a:r>
              <a:rPr lang="en-US" sz="1800" dirty="0" smtClean="0"/>
              <a:t> graders to Watkins results in these students having the same or better opportunities.  </a:t>
            </a:r>
          </a:p>
          <a:p>
            <a:pPr marL="609600" indent="-609600" eaLnBrk="1" hangingPunct="1">
              <a:lnSpc>
                <a:spcPct val="90000"/>
              </a:lnSpc>
              <a:buNone/>
            </a:pPr>
            <a:r>
              <a:rPr lang="en-US" sz="1800" dirty="0" smtClean="0"/>
              <a:t>	- Watkins currently does not have the computer/white board technology available at Stuart Hobson, </a:t>
            </a:r>
          </a:p>
          <a:p>
            <a:pPr marL="609600" indent="-609600" eaLnBrk="1" hangingPunct="1">
              <a:lnSpc>
                <a:spcPct val="90000"/>
              </a:lnSpc>
              <a:buNone/>
            </a:pPr>
            <a:r>
              <a:rPr lang="en-US" sz="1800" dirty="0" smtClean="0"/>
              <a:t>	</a:t>
            </a:r>
            <a:r>
              <a:rPr lang="en-US" sz="1800" dirty="0" smtClean="0"/>
              <a:t>- </a:t>
            </a:r>
            <a:r>
              <a:rPr lang="en-US" sz="1800" dirty="0" smtClean="0"/>
              <a:t>final plan has not been presented for how space will be reconfigured at Watkins, including appropriately sized furniture; </a:t>
            </a:r>
            <a:endParaRPr lang="en-US" sz="1800" dirty="0" smtClean="0"/>
          </a:p>
          <a:p>
            <a:pPr marL="609600" indent="-609600" eaLnBrk="1" hangingPunct="1">
              <a:lnSpc>
                <a:spcPct val="90000"/>
              </a:lnSpc>
            </a:pPr>
            <a:r>
              <a:rPr lang="en-US" sz="1800" dirty="0" smtClean="0"/>
              <a:t>Outreach and recruitment to the new S-H feeder schools (Ludlow-Taylor and J.O. Wilson) is happening, and DCPS has been helpful in developing materials and scheduling meetings; </a:t>
            </a:r>
            <a:endParaRPr lang="en-US" sz="1800" dirty="0" smtClean="0"/>
          </a:p>
          <a:p>
            <a:pPr marL="609600" indent="-609600" eaLnBrk="1" hangingPunct="1">
              <a:lnSpc>
                <a:spcPct val="90000"/>
              </a:lnSpc>
            </a:pPr>
            <a:r>
              <a:rPr lang="en-US" sz="1800" dirty="0" smtClean="0"/>
              <a:t>Multiple </a:t>
            </a:r>
            <a:r>
              <a:rPr lang="en-US" sz="1800" dirty="0" smtClean="0"/>
              <a:t>curriculum concerns</a:t>
            </a:r>
          </a:p>
          <a:p>
            <a:pPr marL="609600" indent="-609600" eaLnBrk="1" hangingPunct="1">
              <a:lnSpc>
                <a:spcPct val="90000"/>
              </a:lnSpc>
              <a:buNone/>
            </a:pPr>
            <a:r>
              <a:rPr lang="en-US" sz="1800" dirty="0" smtClean="0"/>
              <a:t>	- ensuring continuity in foreign languages taught at feeder schools</a:t>
            </a:r>
          </a:p>
          <a:p>
            <a:pPr marL="609600" indent="-609600" eaLnBrk="1" hangingPunct="1">
              <a:lnSpc>
                <a:spcPct val="90000"/>
              </a:lnSpc>
              <a:buNone/>
            </a:pPr>
            <a:r>
              <a:rPr lang="en-US" sz="1800" b="1" dirty="0" smtClean="0"/>
              <a:t>	- </a:t>
            </a:r>
            <a:r>
              <a:rPr lang="en-US" sz="1800" dirty="0" smtClean="0"/>
              <a:t>concerns that curriculum is not rigorous enough to compete with other middle schools</a:t>
            </a:r>
          </a:p>
          <a:p>
            <a:pPr marL="609600" indent="-609600" eaLnBrk="1" hangingPunct="1">
              <a:lnSpc>
                <a:spcPct val="90000"/>
              </a:lnSpc>
            </a:pPr>
            <a:r>
              <a:rPr lang="en-US" sz="1800" dirty="0" smtClean="0"/>
              <a:t>Financial support for the museum studies program, i.e., hiring a museum studies coordinator</a:t>
            </a:r>
            <a:endParaRPr lang="en-US" sz="1000"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Number Placeholder 5"/>
          <p:cNvSpPr>
            <a:spLocks noGrp="1"/>
          </p:cNvSpPr>
          <p:nvPr>
            <p:ph type="sldNum" sz="quarter" idx="12"/>
          </p:nvPr>
        </p:nvSpPr>
        <p:spPr>
          <a:noFill/>
        </p:spPr>
        <p:txBody>
          <a:bodyPr/>
          <a:lstStyle/>
          <a:p>
            <a:fld id="{BC2D1320-9021-4588-BD06-7F234EBF9117}" type="slidenum">
              <a:rPr lang="en-US" smtClean="0"/>
              <a:pPr/>
              <a:t>9</a:t>
            </a:fld>
            <a:endParaRPr lang="en-US" smtClean="0"/>
          </a:p>
        </p:txBody>
      </p:sp>
      <p:sp>
        <p:nvSpPr>
          <p:cNvPr id="21506" name="Rectangle 2"/>
          <p:cNvSpPr>
            <a:spLocks noGrp="1" noChangeArrowheads="1"/>
          </p:cNvSpPr>
          <p:nvPr>
            <p:ph type="title"/>
          </p:nvPr>
        </p:nvSpPr>
        <p:spPr/>
        <p:txBody>
          <a:bodyPr/>
          <a:lstStyle/>
          <a:p>
            <a:pPr eaLnBrk="1" hangingPunct="1"/>
            <a:r>
              <a:rPr lang="en-US" dirty="0" smtClean="0"/>
              <a:t>Eliot-Hine Collaboration Team</a:t>
            </a:r>
          </a:p>
        </p:txBody>
      </p:sp>
      <p:sp>
        <p:nvSpPr>
          <p:cNvPr id="21507" name="Rectangle 3"/>
          <p:cNvSpPr>
            <a:spLocks noGrp="1" noChangeArrowheads="1"/>
          </p:cNvSpPr>
          <p:nvPr>
            <p:ph type="body" idx="1"/>
          </p:nvPr>
        </p:nvSpPr>
        <p:spPr/>
        <p:txBody>
          <a:bodyPr/>
          <a:lstStyle/>
          <a:p>
            <a:pPr marL="609600" indent="-609600" eaLnBrk="1" hangingPunct="1">
              <a:lnSpc>
                <a:spcPct val="90000"/>
              </a:lnSpc>
            </a:pPr>
            <a:r>
              <a:rPr lang="en-US" sz="1800" dirty="0" smtClean="0"/>
              <a:t>Team Leaders:  </a:t>
            </a:r>
            <a:r>
              <a:rPr lang="en-US" sz="1800" dirty="0" err="1" smtClean="0"/>
              <a:t>Dorcus</a:t>
            </a:r>
            <a:r>
              <a:rPr lang="en-US" sz="1800" dirty="0" smtClean="0"/>
              <a:t> Lawrence (Eliot-Hine), and </a:t>
            </a:r>
            <a:r>
              <a:rPr lang="en-US" sz="1800" dirty="0" err="1" smtClean="0"/>
              <a:t>Carolyne</a:t>
            </a:r>
            <a:r>
              <a:rPr lang="en-US" sz="1800" dirty="0" smtClean="0"/>
              <a:t> Albert-Garvey </a:t>
            </a:r>
            <a:r>
              <a:rPr lang="en-US" sz="1800" dirty="0" smtClean="0"/>
              <a:t>(Maury)</a:t>
            </a:r>
          </a:p>
          <a:p>
            <a:pPr marL="609600" indent="-609600" eaLnBrk="1" hangingPunct="1">
              <a:lnSpc>
                <a:spcPct val="90000"/>
              </a:lnSpc>
            </a:pPr>
            <a:endParaRPr lang="en-US" sz="1800" dirty="0" smtClean="0"/>
          </a:p>
          <a:p>
            <a:pPr marL="609600" indent="-609600" eaLnBrk="1" hangingPunct="1">
              <a:lnSpc>
                <a:spcPct val="90000"/>
              </a:lnSpc>
            </a:pPr>
            <a:r>
              <a:rPr lang="en-US" sz="1800" dirty="0" smtClean="0"/>
              <a:t>Collaboration </a:t>
            </a:r>
            <a:r>
              <a:rPr lang="en-US" sz="1800" dirty="0" smtClean="0"/>
              <a:t>Team has focused on student recruitment, 6</a:t>
            </a:r>
            <a:r>
              <a:rPr lang="en-US" sz="1800" baseline="30000" dirty="0" smtClean="0"/>
              <a:t>th</a:t>
            </a:r>
            <a:r>
              <a:rPr lang="en-US" sz="1800" dirty="0" smtClean="0"/>
              <a:t> grade transition, supporting Eliot-Hine in IB certification process, and community building </a:t>
            </a:r>
          </a:p>
          <a:p>
            <a:pPr marL="609600" indent="-609600" eaLnBrk="1" hangingPunct="1">
              <a:lnSpc>
                <a:spcPct val="90000"/>
              </a:lnSpc>
            </a:pPr>
            <a:endParaRPr lang="en-US" sz="1800" dirty="0" smtClean="0"/>
          </a:p>
          <a:p>
            <a:pPr marL="609600" indent="-609600" eaLnBrk="1" hangingPunct="1">
              <a:lnSpc>
                <a:spcPct val="90000"/>
              </a:lnSpc>
            </a:pPr>
            <a:r>
              <a:rPr lang="en-US" sz="1800" dirty="0" smtClean="0"/>
              <a:t>General concerns that student recruitment has not proceeded as collaboration team had hoped.  Collaboration team subcommittee developed a recruitment plan and identified multiple ways to enhance marketing the school, but none of the ideas have been implemented.</a:t>
            </a:r>
          </a:p>
          <a:p>
            <a:pPr marL="609600" indent="-609600" eaLnBrk="1" hangingPunct="1">
              <a:lnSpc>
                <a:spcPct val="90000"/>
              </a:lnSpc>
            </a:pPr>
            <a:endParaRPr lang="en-US" sz="1800" dirty="0" smtClean="0"/>
          </a:p>
          <a:p>
            <a:pPr marL="609600" indent="-609600" eaLnBrk="1" hangingPunct="1">
              <a:lnSpc>
                <a:spcPct val="90000"/>
              </a:lnSpc>
            </a:pPr>
            <a:r>
              <a:rPr lang="en-US" sz="1800" dirty="0" smtClean="0"/>
              <a:t>Similarly, ideas to support 6</a:t>
            </a:r>
            <a:r>
              <a:rPr lang="en-US" sz="1800" baseline="30000" dirty="0" smtClean="0"/>
              <a:t>th</a:t>
            </a:r>
            <a:r>
              <a:rPr lang="en-US" sz="1800" dirty="0" smtClean="0"/>
              <a:t> grade transition have not been </a:t>
            </a:r>
            <a:r>
              <a:rPr lang="en-US" sz="1800" dirty="0" smtClean="0"/>
              <a:t>accepted at school level</a:t>
            </a:r>
            <a:endParaRPr lang="en-US" sz="1800" dirty="0" smtClean="0"/>
          </a:p>
          <a:p>
            <a:pPr marL="609600" indent="-609600" eaLnBrk="1" hangingPunct="1">
              <a:lnSpc>
                <a:spcPct val="90000"/>
              </a:lnSpc>
            </a:pPr>
            <a:endParaRPr lang="en-US" sz="1800" dirty="0" smtClean="0"/>
          </a:p>
          <a:p>
            <a:pPr marL="609600" indent="-609600" eaLnBrk="1" hangingPunct="1">
              <a:lnSpc>
                <a:spcPct val="90000"/>
              </a:lnSpc>
            </a:pPr>
            <a:r>
              <a:rPr lang="en-US" sz="1800" dirty="0" smtClean="0"/>
              <a:t>Limited communication with collaboration team on the IB certification process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Jefferson Collaboration Team</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C2137230-B3A7-4C1A-88ED-D222A4E1F6F6}" type="slidenum">
              <a:rPr lang="en-US" smtClean="0"/>
              <a:pPr>
                <a:defRPr/>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Number Placeholder 5"/>
          <p:cNvSpPr>
            <a:spLocks noGrp="1"/>
          </p:cNvSpPr>
          <p:nvPr>
            <p:ph type="sldNum" sz="quarter" idx="12"/>
          </p:nvPr>
        </p:nvSpPr>
        <p:spPr>
          <a:noFill/>
        </p:spPr>
        <p:txBody>
          <a:bodyPr/>
          <a:lstStyle/>
          <a:p>
            <a:fld id="{1E382098-8D7C-4DEA-A7AA-CB6B49C8342D}" type="slidenum">
              <a:rPr lang="en-US" smtClean="0"/>
              <a:pPr/>
              <a:t>11</a:t>
            </a:fld>
            <a:endParaRPr lang="en-US" smtClean="0"/>
          </a:p>
        </p:txBody>
      </p:sp>
      <p:sp>
        <p:nvSpPr>
          <p:cNvPr id="24578" name="Rectangle 2"/>
          <p:cNvSpPr>
            <a:spLocks noGrp="1" noChangeArrowheads="1"/>
          </p:cNvSpPr>
          <p:nvPr>
            <p:ph type="title"/>
          </p:nvPr>
        </p:nvSpPr>
        <p:spPr/>
        <p:txBody>
          <a:bodyPr/>
          <a:lstStyle/>
          <a:p>
            <a:pPr eaLnBrk="1" hangingPunct="1"/>
            <a:r>
              <a:rPr lang="en-US" sz="4000" dirty="0" smtClean="0"/>
              <a:t>Montessori Committee</a:t>
            </a:r>
          </a:p>
        </p:txBody>
      </p:sp>
      <p:sp>
        <p:nvSpPr>
          <p:cNvPr id="24579" name="Rectangle 3"/>
          <p:cNvSpPr>
            <a:spLocks noGrp="1" noChangeArrowheads="1"/>
          </p:cNvSpPr>
          <p:nvPr>
            <p:ph type="body" idx="1"/>
          </p:nvPr>
        </p:nvSpPr>
        <p:spPr>
          <a:xfrm>
            <a:off x="457200" y="1600200"/>
            <a:ext cx="8229600" cy="5029200"/>
          </a:xfrm>
        </p:spPr>
        <p:txBody>
          <a:bodyPr/>
          <a:lstStyle/>
          <a:p>
            <a:pPr marL="0" indent="0" eaLnBrk="1" hangingPunct="1">
              <a:buNone/>
            </a:pPr>
            <a:r>
              <a:rPr lang="en-US" sz="1200" dirty="0" smtClean="0"/>
              <a:t>The Montessori Committee, (Principal </a:t>
            </a:r>
            <a:r>
              <a:rPr lang="en-US" sz="1200" dirty="0" err="1" smtClean="0"/>
              <a:t>Eatman</a:t>
            </a:r>
            <a:r>
              <a:rPr lang="en-US" sz="1200" dirty="0" smtClean="0"/>
              <a:t>, teachers and parents from each class, working closely with DCPS</a:t>
            </a:r>
            <a:r>
              <a:rPr lang="en-US" sz="1200" smtClean="0"/>
              <a:t>) have focused on - </a:t>
            </a:r>
            <a:endParaRPr lang="en-US" sz="1200" dirty="0" smtClean="0"/>
          </a:p>
          <a:p>
            <a:pPr marL="609600" indent="-609600" eaLnBrk="1" hangingPunct="1"/>
            <a:r>
              <a:rPr lang="en-US" sz="1200" b="1" u="sng" dirty="0" smtClean="0"/>
              <a:t>Communication and Outreach:</a:t>
            </a:r>
            <a:r>
              <a:rPr lang="en-US" sz="1200" dirty="0" smtClean="0"/>
              <a:t> Weekly-</a:t>
            </a:r>
            <a:r>
              <a:rPr lang="en-US" sz="1200" dirty="0" err="1" smtClean="0"/>
              <a:t>ish</a:t>
            </a:r>
            <a:r>
              <a:rPr lang="en-US" sz="1200" dirty="0" smtClean="0"/>
              <a:t> updates, parent education sessions (on middle school and specials) and ensuring we hear from current families via </a:t>
            </a:r>
            <a:r>
              <a:rPr lang="en-US" sz="1200" dirty="0" err="1" smtClean="0"/>
              <a:t>townhalls</a:t>
            </a:r>
            <a:r>
              <a:rPr lang="en-US" sz="1200" dirty="0" smtClean="0"/>
              <a:t>, surveys, web comments/question. Working with Logan neighbors (meet and greet, ANC update, community events) to ensure smooth transition. Reaching out to prospective families via local blogs, news outlets and social media. </a:t>
            </a:r>
            <a:endParaRPr lang="en-US" sz="1200" b="1" u="sng" dirty="0" smtClean="0"/>
          </a:p>
          <a:p>
            <a:pPr marL="609600" indent="-609600" eaLnBrk="1" hangingPunct="1"/>
            <a:r>
              <a:rPr lang="en-US" sz="1200" b="1" u="sng" dirty="0" smtClean="0"/>
              <a:t>Facility/Move logistics</a:t>
            </a:r>
            <a:r>
              <a:rPr lang="en-US" sz="1200" dirty="0" smtClean="0"/>
              <a:t>: Inventoried classrooms, estimated materials and furniture needs, worked with Claudia Lujan and Anthony </a:t>
            </a:r>
            <a:r>
              <a:rPr lang="en-US" sz="1200" dirty="0" err="1" smtClean="0"/>
              <a:t>DeGuzman</a:t>
            </a:r>
            <a:r>
              <a:rPr lang="en-US" sz="1200" dirty="0" smtClean="0"/>
              <a:t> to determine space needs.</a:t>
            </a:r>
          </a:p>
          <a:p>
            <a:pPr marL="609600" indent="-609600" eaLnBrk="1" hangingPunct="1"/>
            <a:r>
              <a:rPr lang="en-US" sz="1200" b="1" u="sng" dirty="0" smtClean="0"/>
              <a:t>Outdoor Space</a:t>
            </a:r>
            <a:r>
              <a:rPr lang="en-US" sz="1200" b="1" dirty="0" smtClean="0"/>
              <a:t>: </a:t>
            </a:r>
            <a:r>
              <a:rPr lang="en-US" sz="1200" dirty="0" smtClean="0"/>
              <a:t>Designed garden, outdoor classroom and playground plan, focusing on sustainable, eco-friendly materials, and native plants. Pursuing grants and fundraising opportunities to fund this, as it will not be funded by DCPS.</a:t>
            </a:r>
          </a:p>
          <a:p>
            <a:pPr marL="609600" indent="-609600" eaLnBrk="1" hangingPunct="1"/>
            <a:r>
              <a:rPr lang="en-US" sz="1200" b="1" u="sng" dirty="0" smtClean="0"/>
              <a:t>Out of School Time</a:t>
            </a:r>
            <a:r>
              <a:rPr lang="en-US" sz="1200" dirty="0" smtClean="0"/>
              <a:t>: Will not be funded by DCPS or DC1. The team selected Springboard (and their board approved us). Logan will be Springboard’s first DCPS program. Raising funds to support OOT and provide scholarships, sliding scale for rates based on free/reduced lunch.</a:t>
            </a:r>
          </a:p>
          <a:p>
            <a:pPr marL="609600" indent="-609600" eaLnBrk="1" hangingPunct="1">
              <a:buNone/>
            </a:pPr>
            <a:r>
              <a:rPr lang="en-US" sz="1200" b="1" dirty="0" smtClean="0">
                <a:solidFill>
                  <a:srgbClr val="FF0000"/>
                </a:solidFill>
              </a:rPr>
              <a:t>Concerns</a:t>
            </a:r>
          </a:p>
          <a:p>
            <a:pPr marL="609600" indent="-609600" eaLnBrk="1" hangingPunct="1"/>
            <a:r>
              <a:rPr lang="en-US" sz="1200" b="1" dirty="0" smtClean="0">
                <a:solidFill>
                  <a:srgbClr val="FF0000"/>
                </a:solidFill>
              </a:rPr>
              <a:t>Middle school decision has yet to be made</a:t>
            </a:r>
            <a:r>
              <a:rPr lang="en-US" sz="1200" dirty="0" smtClean="0">
                <a:solidFill>
                  <a:srgbClr val="FF0000"/>
                </a:solidFill>
              </a:rPr>
              <a:t> </a:t>
            </a:r>
            <a:r>
              <a:rPr lang="en-US" sz="1200" dirty="0" smtClean="0"/>
              <a:t>and on 1/25/11 DCPS announced that there is no middle school option for Montessori. The community would disperse back to their in-boundary middle school after 5</a:t>
            </a:r>
            <a:r>
              <a:rPr lang="en-US" sz="1200" baseline="30000" dirty="0" smtClean="0"/>
              <a:t>th</a:t>
            </a:r>
            <a:r>
              <a:rPr lang="en-US" sz="1200" dirty="0" smtClean="0"/>
              <a:t> grade? Without Stuart-Hobson as an option, we </a:t>
            </a:r>
            <a:r>
              <a:rPr lang="en-US" sz="1200" u="sng" dirty="0" smtClean="0"/>
              <a:t>risk losing current families, to charter or private schools</a:t>
            </a:r>
            <a:r>
              <a:rPr lang="en-US" sz="1200" dirty="0" smtClean="0"/>
              <a:t>. We risk not being able to keep new families beyond PK or Kindergarten.</a:t>
            </a:r>
          </a:p>
          <a:p>
            <a:pPr marL="609600" indent="-609600" eaLnBrk="1" hangingPunct="1"/>
            <a:r>
              <a:rPr lang="en-US" sz="1200" b="1" dirty="0" smtClean="0"/>
              <a:t>Outdoor Space not yet defined</a:t>
            </a:r>
            <a:r>
              <a:rPr lang="en-US" sz="1200" dirty="0" smtClean="0"/>
              <a:t>. Need information around parking lot space that can be reclaimed by the school for green space, and definite timing around when the PD center will move. While we will have garden space, field space is a necessity to be able to offer robust PE/Movement and aftercare programming.</a:t>
            </a:r>
          </a:p>
          <a:p>
            <a:pPr marL="609600" indent="-609600" eaLnBrk="1" hangingPunct="1"/>
            <a:endParaRPr lang="en-US" sz="1200"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Number Placeholder 5"/>
          <p:cNvSpPr>
            <a:spLocks noGrp="1"/>
          </p:cNvSpPr>
          <p:nvPr>
            <p:ph type="sldNum" sz="quarter" idx="12"/>
          </p:nvPr>
        </p:nvSpPr>
        <p:spPr>
          <a:noFill/>
        </p:spPr>
        <p:txBody>
          <a:bodyPr/>
          <a:lstStyle/>
          <a:p>
            <a:fld id="{9CD4E4CF-ADB5-41B9-8DB9-39C453FA0CDA}" type="slidenum">
              <a:rPr lang="en-US" smtClean="0"/>
              <a:pPr/>
              <a:t>12</a:t>
            </a:fld>
            <a:endParaRPr lang="en-US" smtClean="0"/>
          </a:p>
        </p:txBody>
      </p:sp>
      <p:sp>
        <p:nvSpPr>
          <p:cNvPr id="26626" name="Rectangle 2"/>
          <p:cNvSpPr>
            <a:spLocks noGrp="1" noChangeArrowheads="1"/>
          </p:cNvSpPr>
          <p:nvPr>
            <p:ph type="title"/>
          </p:nvPr>
        </p:nvSpPr>
        <p:spPr/>
        <p:txBody>
          <a:bodyPr/>
          <a:lstStyle/>
          <a:p>
            <a:pPr eaLnBrk="1" hangingPunct="1"/>
            <a:r>
              <a:rPr lang="en-US" dirty="0" smtClean="0"/>
              <a:t>Next Steps</a:t>
            </a:r>
          </a:p>
        </p:txBody>
      </p:sp>
      <p:sp>
        <p:nvSpPr>
          <p:cNvPr id="26627" name="Rectangle 3"/>
          <p:cNvSpPr>
            <a:spLocks noGrp="1" noChangeArrowheads="1"/>
          </p:cNvSpPr>
          <p:nvPr>
            <p:ph type="body" idx="1"/>
          </p:nvPr>
        </p:nvSpPr>
        <p:spPr/>
        <p:txBody>
          <a:bodyPr/>
          <a:lstStyle/>
          <a:p>
            <a:pPr eaLnBrk="1" hangingPunct="1"/>
            <a:endParaRPr lang="en-US" sz="2400" dirty="0" smtClean="0"/>
          </a:p>
        </p:txBody>
      </p:sp>
    </p:spTree>
  </p:cSld>
  <p:clrMapOvr>
    <a:masterClrMapping/>
  </p:clrMapOvr>
</p:sld>
</file>

<file path=ppt/theme/theme1.xml><?xml version="1.0" encoding="utf-8"?>
<a:theme xmlns:a="http://schemas.openxmlformats.org/drawingml/2006/main" name="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Garamond"/>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Level</Template>
  <TotalTime>1879</TotalTime>
  <Words>862</Words>
  <Application>Microsoft Office PowerPoint</Application>
  <PresentationFormat>On-screen Show (4:3)</PresentationFormat>
  <Paragraphs>125</Paragraphs>
  <Slides>12</Slides>
  <Notes>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Level</vt:lpstr>
      <vt:lpstr>Ward 6 Middle School Initiative Improving Middle School Opportunities Meeting with Kaya Henderson March 23, 2011 </vt:lpstr>
      <vt:lpstr>Purpose of Meeting </vt:lpstr>
      <vt:lpstr>Background on CHPSPO</vt:lpstr>
      <vt:lpstr>Background on Middle School Initiative</vt:lpstr>
      <vt:lpstr>Some Context</vt:lpstr>
      <vt:lpstr>DCPS Ward 6 Middle School Plan</vt:lpstr>
      <vt:lpstr>Other Public Middle School Options</vt:lpstr>
      <vt:lpstr>Stuart Hobson Collaboration Team</vt:lpstr>
      <vt:lpstr>Eliot-Hine Collaboration Team</vt:lpstr>
      <vt:lpstr>Jefferson Collaboration Team</vt:lpstr>
      <vt:lpstr>Montessori Committee</vt:lpstr>
      <vt:lpstr>Next Steps</vt:lpstr>
    </vt:vector>
  </TitlesOfParts>
  <Company>EPA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Capitol Hill Middle School Initiative A Proposal To: DCPS and DC Council March 2010</dc:title>
  <dc:creator>ctsuser</dc:creator>
  <cp:lastModifiedBy>EPA</cp:lastModifiedBy>
  <cp:revision>68</cp:revision>
  <dcterms:created xsi:type="dcterms:W3CDTF">2010-03-06T17:45:18Z</dcterms:created>
  <dcterms:modified xsi:type="dcterms:W3CDTF">2011-03-14T02:44:46Z</dcterms:modified>
</cp:coreProperties>
</file>