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Lst>
  <p:notesMasterIdLst>
    <p:notesMasterId r:id="rId15"/>
  </p:notesMasterIdLst>
  <p:handoutMasterIdLst>
    <p:handoutMasterId r:id="rId16"/>
  </p:handoutMasterIdLst>
  <p:sldIdLst>
    <p:sldId id="256" r:id="rId2"/>
    <p:sldId id="268" r:id="rId3"/>
    <p:sldId id="257" r:id="rId4"/>
    <p:sldId id="273" r:id="rId5"/>
    <p:sldId id="275" r:id="rId6"/>
    <p:sldId id="271" r:id="rId7"/>
    <p:sldId id="274" r:id="rId8"/>
    <p:sldId id="264" r:id="rId9"/>
    <p:sldId id="276" r:id="rId10"/>
    <p:sldId id="263" r:id="rId11"/>
    <p:sldId id="272" r:id="rId12"/>
    <p:sldId id="266" r:id="rId13"/>
    <p:sldId id="270"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68" autoAdjust="0"/>
    <p:restoredTop sz="94564" autoAdjust="0"/>
  </p:normalViewPr>
  <p:slideViewPr>
    <p:cSldViewPr>
      <p:cViewPr>
        <p:scale>
          <a:sx n="100" d="100"/>
          <a:sy n="100" d="100"/>
        </p:scale>
        <p:origin x="-480" y="43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09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409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09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4BD8F593-9D45-453A-957B-944665F93CA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30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30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30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30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D212F53F-F075-46C9-8C95-4B505269764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212F53F-F075-46C9-8C95-4B5052697648}" type="slidenum">
              <a:rPr lang="en-US" smtClean="0"/>
              <a:pPr>
                <a:defRPr/>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w="9525">
              <a:noFill/>
              <a:miter lim="800000"/>
              <a:headEnd/>
              <a:tailEnd/>
            </a:ln>
            <a:effectLst/>
          </p:spPr>
          <p:txBody>
            <a:bodyPr wrap="none" anchor="ctr"/>
            <a:lstStyle/>
            <a:p>
              <a:pPr eaLnBrk="0" hangingPunct="0">
                <a:defRPr/>
              </a:pPr>
              <a:endParaRPr lang="en-US"/>
            </a:p>
          </p:txBody>
        </p:sp>
        <p:sp>
          <p:nvSpPr>
            <p:cNvPr id="6" name="Rectangle 9"/>
            <p:cNvSpPr>
              <a:spLocks noChangeArrowheads="1"/>
            </p:cNvSpPr>
            <p:nvPr userDrawn="1"/>
          </p:nvSpPr>
          <p:spPr bwMode="auto">
            <a:xfrm>
              <a:off x="1952" y="1680"/>
              <a:ext cx="1808" cy="144"/>
            </a:xfrm>
            <a:prstGeom prst="rect">
              <a:avLst/>
            </a:prstGeom>
            <a:solidFill>
              <a:schemeClr val="accent1"/>
            </a:solidFill>
            <a:ln w="9525">
              <a:noFill/>
              <a:miter lim="800000"/>
              <a:headEnd/>
              <a:tailEnd/>
            </a:ln>
            <a:effectLst/>
          </p:spPr>
          <p:txBody>
            <a:bodyPr wrap="none" anchor="ctr"/>
            <a:lstStyle/>
            <a:p>
              <a:pPr eaLnBrk="0" hangingPunct="0">
                <a:defRPr/>
              </a:pPr>
              <a:endParaRPr lang="en-US"/>
            </a:p>
          </p:txBody>
        </p:sp>
        <p:sp>
          <p:nvSpPr>
            <p:cNvPr id="7" name="Rectangle 10"/>
            <p:cNvSpPr>
              <a:spLocks noChangeArrowheads="1"/>
            </p:cNvSpPr>
            <p:nvPr userDrawn="1"/>
          </p:nvSpPr>
          <p:spPr bwMode="auto">
            <a:xfrm>
              <a:off x="3760" y="1680"/>
              <a:ext cx="1808" cy="144"/>
            </a:xfrm>
            <a:prstGeom prst="rect">
              <a:avLst/>
            </a:prstGeom>
            <a:solidFill>
              <a:schemeClr val="tx2"/>
            </a:solidFill>
            <a:ln w="9525">
              <a:noFill/>
              <a:miter lim="800000"/>
              <a:headEnd/>
              <a:tailEnd/>
            </a:ln>
            <a:effectLst/>
          </p:spPr>
          <p:txBody>
            <a:bodyPr wrap="none" anchor="ctr"/>
            <a:lstStyle/>
            <a:p>
              <a:pPr eaLnBrk="0" hangingPunct="0">
                <a:defRPr/>
              </a:pPr>
              <a:endParaRPr lang="en-US"/>
            </a:p>
          </p:txBody>
        </p:sp>
      </p:grpSp>
      <p:sp>
        <p:nvSpPr>
          <p:cNvPr id="38914" name="Rectangle 2"/>
          <p:cNvSpPr>
            <a:spLocks noGrp="1" noChangeArrowheads="1"/>
          </p:cNvSpPr>
          <p:nvPr>
            <p:ph type="ctrTitle"/>
          </p:nvPr>
        </p:nvSpPr>
        <p:spPr>
          <a:xfrm>
            <a:off x="685800" y="685800"/>
            <a:ext cx="7772400" cy="2127250"/>
          </a:xfrm>
        </p:spPr>
        <p:txBody>
          <a:bodyPr/>
          <a:lstStyle>
            <a:lvl1pPr algn="ctr">
              <a:defRPr sz="5800"/>
            </a:lvl1pPr>
          </a:lstStyle>
          <a:p>
            <a:r>
              <a:rPr lang="en-US"/>
              <a:t>Click to edit Master title style</a:t>
            </a:r>
          </a:p>
        </p:txBody>
      </p:sp>
      <p:sp>
        <p:nvSpPr>
          <p:cNvPr id="38915"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A53CAFD4-8A92-4706-8117-EBA89C9957D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2137230-B3A7-4C1A-88ED-D222A4E1F6F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4450BA-BAFF-4899-BB9C-62417C21B95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70EE22A-2B99-4395-B718-6353EF0DB3F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818FDB1-E0C0-4939-9490-4BC328A31F9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C041241-545C-49A7-990A-4A7A3B89B10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C841DA6-B5AB-40E8-BDA3-CD7E93E578A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D53FF4E-89E9-471E-B5AA-5EA551EDB00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6B373DB-D0BD-43BD-81AD-9FDAF9C5599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EB4568A-36A5-4017-A208-381B067DEB1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200BD05-FC89-42BE-A9E2-1DCBBE9B1A3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7892"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pPr>
              <a:defRPr/>
            </a:pPr>
            <a:endParaRPr lang="en-US"/>
          </a:p>
        </p:txBody>
      </p:sp>
      <p:sp>
        <p:nvSpPr>
          <p:cNvPr id="3789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pPr>
              <a:defRPr/>
            </a:pPr>
            <a:endParaRPr lang="en-US"/>
          </a:p>
        </p:txBody>
      </p:sp>
      <p:sp>
        <p:nvSpPr>
          <p:cNvPr id="37894"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353DAFF4-40CC-434F-BE82-107129FD9D67}" type="slidenum">
              <a:rPr lang="en-US"/>
              <a:pPr>
                <a:defRPr/>
              </a:pPr>
              <a:t>‹#›</a:t>
            </a:fld>
            <a:endParaRPr lang="en-US"/>
          </a:p>
        </p:txBody>
      </p:sp>
      <p:sp>
        <p:nvSpPr>
          <p:cNvPr id="37895" name="Rectangle 7"/>
          <p:cNvSpPr>
            <a:spLocks noChangeArrowheads="1"/>
          </p:cNvSpPr>
          <p:nvPr/>
        </p:nvSpPr>
        <p:spPr bwMode="auto">
          <a:xfrm>
            <a:off x="0" y="0"/>
            <a:ext cx="228600" cy="2286000"/>
          </a:xfrm>
          <a:prstGeom prst="rect">
            <a:avLst/>
          </a:prstGeom>
          <a:solidFill>
            <a:schemeClr val="bg2"/>
          </a:soli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37896" name="Line 8"/>
          <p:cNvSpPr>
            <a:spLocks noChangeShapeType="1"/>
          </p:cNvSpPr>
          <p:nvPr/>
        </p:nvSpPr>
        <p:spPr bwMode="auto">
          <a:xfrm>
            <a:off x="457200" y="1447800"/>
            <a:ext cx="8077200" cy="0"/>
          </a:xfrm>
          <a:prstGeom prst="line">
            <a:avLst/>
          </a:prstGeom>
          <a:noFill/>
          <a:ln w="19050">
            <a:solidFill>
              <a:schemeClr val="tx2"/>
            </a:solidFill>
            <a:round/>
            <a:headEnd/>
            <a:tailEnd/>
          </a:ln>
          <a:effectLst/>
        </p:spPr>
        <p:txBody>
          <a:bodyPr/>
          <a:lstStyle/>
          <a:p>
            <a:pPr eaLnBrk="0" hangingPunct="0">
              <a:defRPr/>
            </a:pPr>
            <a:endParaRPr lang="en-US"/>
          </a:p>
        </p:txBody>
      </p:sp>
      <p:sp>
        <p:nvSpPr>
          <p:cNvPr id="37897" name="Rectangle 9"/>
          <p:cNvSpPr>
            <a:spLocks noChangeArrowheads="1"/>
          </p:cNvSpPr>
          <p:nvPr/>
        </p:nvSpPr>
        <p:spPr bwMode="auto">
          <a:xfrm>
            <a:off x="0" y="2286000"/>
            <a:ext cx="228600" cy="2286000"/>
          </a:xfrm>
          <a:prstGeom prst="rect">
            <a:avLst/>
          </a:prstGeom>
          <a:solidFill>
            <a:schemeClr val="accent2"/>
          </a:soli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37898" name="Rectangle 10"/>
          <p:cNvSpPr>
            <a:spLocks noChangeArrowheads="1"/>
          </p:cNvSpPr>
          <p:nvPr/>
        </p:nvSpPr>
        <p:spPr bwMode="auto">
          <a:xfrm>
            <a:off x="0" y="4572000"/>
            <a:ext cx="228600" cy="2286000"/>
          </a:xfrm>
          <a:prstGeom prst="rect">
            <a:avLst/>
          </a:prstGeom>
          <a:solidFill>
            <a:schemeClr val="tx2"/>
          </a:solidFill>
          <a:ln w="9525">
            <a:noFill/>
            <a:miter lim="800000"/>
            <a:headEnd/>
            <a:tailEnd/>
          </a:ln>
          <a:effectLst/>
        </p:spPr>
        <p:txBody>
          <a:bodyPr wrap="none" anchor="ctr"/>
          <a:lstStyle/>
          <a:p>
            <a:pPr algn="ctr">
              <a:defRPr/>
            </a:pPr>
            <a:endParaRPr lang="en-US" sz="24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82" r:id="rId1"/>
    <p:sldLayoutId id="2147483681" r:id="rId2"/>
    <p:sldLayoutId id="2147483680" r:id="rId3"/>
    <p:sldLayoutId id="2147483679" r:id="rId4"/>
    <p:sldLayoutId id="2147483678" r:id="rId5"/>
    <p:sldLayoutId id="2147483677" r:id="rId6"/>
    <p:sldLayoutId id="2147483676" r:id="rId7"/>
    <p:sldLayoutId id="2147483675" r:id="rId8"/>
    <p:sldLayoutId id="2147483674" r:id="rId9"/>
    <p:sldLayoutId id="2147483673" r:id="rId10"/>
    <p:sldLayoutId id="2147483672"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Garamond" pitchFamily="18" charset="0"/>
        </a:defRPr>
      </a:lvl2pPr>
      <a:lvl3pPr algn="l" rtl="0" eaLnBrk="0" fontAlgn="base" hangingPunct="0">
        <a:spcBef>
          <a:spcPct val="0"/>
        </a:spcBef>
        <a:spcAft>
          <a:spcPct val="0"/>
        </a:spcAft>
        <a:defRPr sz="4400">
          <a:solidFill>
            <a:schemeClr val="tx2"/>
          </a:solidFill>
          <a:latin typeface="Garamond" pitchFamily="18" charset="0"/>
        </a:defRPr>
      </a:lvl3pPr>
      <a:lvl4pPr algn="l" rtl="0" eaLnBrk="0" fontAlgn="base" hangingPunct="0">
        <a:spcBef>
          <a:spcPct val="0"/>
        </a:spcBef>
        <a:spcAft>
          <a:spcPct val="0"/>
        </a:spcAft>
        <a:defRPr sz="4400">
          <a:solidFill>
            <a:schemeClr val="tx2"/>
          </a:solidFill>
          <a:latin typeface="Garamond" pitchFamily="18" charset="0"/>
        </a:defRPr>
      </a:lvl4pPr>
      <a:lvl5pPr algn="l" rtl="0" eaLnBrk="0" fontAlgn="base" hangingPunct="0">
        <a:spcBef>
          <a:spcPct val="0"/>
        </a:spcBef>
        <a:spcAft>
          <a:spcPct val="0"/>
        </a:spcAft>
        <a:defRPr sz="4400">
          <a:solidFill>
            <a:schemeClr val="tx2"/>
          </a:solidFill>
          <a:latin typeface="Garamond" pitchFamily="18" charset="0"/>
        </a:defRPr>
      </a:lvl5pPr>
      <a:lvl6pPr marL="457200" algn="l" rtl="0" fontAlgn="base">
        <a:spcBef>
          <a:spcPct val="0"/>
        </a:spcBef>
        <a:spcAft>
          <a:spcPct val="0"/>
        </a:spcAft>
        <a:defRPr sz="4400">
          <a:solidFill>
            <a:schemeClr val="tx2"/>
          </a:solidFill>
          <a:latin typeface="Garamond" pitchFamily="18" charset="0"/>
        </a:defRPr>
      </a:lvl6pPr>
      <a:lvl7pPr marL="914400" algn="l" rtl="0" fontAlgn="base">
        <a:spcBef>
          <a:spcPct val="0"/>
        </a:spcBef>
        <a:spcAft>
          <a:spcPct val="0"/>
        </a:spcAft>
        <a:defRPr sz="4400">
          <a:solidFill>
            <a:schemeClr val="tx2"/>
          </a:solidFill>
          <a:latin typeface="Garamond" pitchFamily="18" charset="0"/>
        </a:defRPr>
      </a:lvl7pPr>
      <a:lvl8pPr marL="1371600" algn="l" rtl="0" fontAlgn="base">
        <a:spcBef>
          <a:spcPct val="0"/>
        </a:spcBef>
        <a:spcAft>
          <a:spcPct val="0"/>
        </a:spcAft>
        <a:defRPr sz="4400">
          <a:solidFill>
            <a:schemeClr val="tx2"/>
          </a:solidFill>
          <a:latin typeface="Garamond" pitchFamily="18" charset="0"/>
        </a:defRPr>
      </a:lvl8pPr>
      <a:lvl9pPr marL="1828800" algn="l"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400">
          <a:solidFill>
            <a:schemeClr val="tx1"/>
          </a:solidFill>
          <a:latin typeface="+mn-lt"/>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a:solidFill>
            <a:schemeClr val="tx1"/>
          </a:solidFill>
          <a:latin typeface="+mn-lt"/>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609600" y="609600"/>
            <a:ext cx="7772400" cy="1470025"/>
          </a:xfrm>
        </p:spPr>
        <p:txBody>
          <a:bodyPr/>
          <a:lstStyle/>
          <a:p>
            <a:pPr eaLnBrk="1" hangingPunct="1"/>
            <a:r>
              <a:rPr lang="en-US" sz="2000" b="1" dirty="0" smtClean="0"/>
              <a:t>Ward 6 Middle School Initiative</a:t>
            </a:r>
            <a:r>
              <a:rPr lang="en-US" sz="2000" dirty="0" smtClean="0"/>
              <a:t/>
            </a:r>
            <a:br>
              <a:rPr lang="en-US" sz="2000" dirty="0" smtClean="0"/>
            </a:br>
            <a:r>
              <a:rPr lang="en-US" sz="2000" dirty="0" smtClean="0"/>
              <a:t>Improving Middle School Opportunities</a:t>
            </a:r>
            <a:br>
              <a:rPr lang="en-US" sz="2000" dirty="0" smtClean="0"/>
            </a:br>
            <a:r>
              <a:rPr lang="en-US" sz="2000" dirty="0" smtClean="0"/>
              <a:t>Meeting with </a:t>
            </a:r>
            <a:r>
              <a:rPr lang="en-US" sz="2000" dirty="0" err="1" smtClean="0"/>
              <a:t>Kaya</a:t>
            </a:r>
            <a:r>
              <a:rPr lang="en-US" sz="2000" dirty="0" smtClean="0"/>
              <a:t> Henderson</a:t>
            </a:r>
            <a:br>
              <a:rPr lang="en-US" sz="2000" dirty="0" smtClean="0"/>
            </a:br>
            <a:r>
              <a:rPr lang="en-US" sz="2000" dirty="0" smtClean="0"/>
              <a:t>March 23, 2011</a:t>
            </a:r>
            <a:r>
              <a:rPr lang="en-US" sz="2600" dirty="0" smtClean="0"/>
              <a:t/>
            </a:r>
            <a:br>
              <a:rPr lang="en-US" sz="2600" dirty="0" smtClean="0"/>
            </a:br>
            <a:endParaRPr lang="en-US" sz="2600" dirty="0" smtClean="0"/>
          </a:p>
        </p:txBody>
      </p:sp>
      <p:sp>
        <p:nvSpPr>
          <p:cNvPr id="15362" name="Rectangle 3"/>
          <p:cNvSpPr>
            <a:spLocks noGrp="1" noChangeArrowheads="1"/>
          </p:cNvSpPr>
          <p:nvPr>
            <p:ph type="subTitle" idx="1"/>
          </p:nvPr>
        </p:nvSpPr>
        <p:spPr/>
        <p:txBody>
          <a:bodyPr/>
          <a:lstStyle/>
          <a:p>
            <a:pPr eaLnBrk="1" hangingPunct="1">
              <a:lnSpc>
                <a:spcPct val="90000"/>
              </a:lnSpc>
            </a:pPr>
            <a:endParaRPr lang="en-US" sz="1500" b="1" smtClean="0"/>
          </a:p>
          <a:p>
            <a:pPr eaLnBrk="1" hangingPunct="1">
              <a:lnSpc>
                <a:spcPct val="90000"/>
              </a:lnSpc>
            </a:pPr>
            <a:endParaRPr lang="en-US" sz="1500" b="1" smtClean="0"/>
          </a:p>
          <a:p>
            <a:pPr eaLnBrk="1" hangingPunct="1">
              <a:lnSpc>
                <a:spcPct val="90000"/>
              </a:lnSpc>
            </a:pPr>
            <a:endParaRPr lang="en-US" sz="1500" b="1" smtClean="0"/>
          </a:p>
          <a:p>
            <a:pPr eaLnBrk="1" hangingPunct="1">
              <a:lnSpc>
                <a:spcPct val="90000"/>
              </a:lnSpc>
            </a:pPr>
            <a:endParaRPr lang="en-US" sz="1500" b="1" smtClean="0"/>
          </a:p>
          <a:p>
            <a:pPr eaLnBrk="1" hangingPunct="1">
              <a:lnSpc>
                <a:spcPct val="90000"/>
              </a:lnSpc>
            </a:pPr>
            <a:r>
              <a:rPr lang="en-US" sz="1500" b="1" smtClean="0"/>
              <a:t>CAPITOL HILL PUBLIC SCHOOL PARENT ORGANIZATION (CHPSPO)</a:t>
            </a:r>
          </a:p>
        </p:txBody>
      </p:sp>
      <p:pic>
        <p:nvPicPr>
          <p:cNvPr id="15363" name="Picture 4" descr="Eastern_horizontal"/>
          <p:cNvPicPr>
            <a:picLocks noChangeAspect="1" noChangeArrowheads="1"/>
          </p:cNvPicPr>
          <p:nvPr/>
        </p:nvPicPr>
        <p:blipFill>
          <a:blip r:embed="rId2" cstate="print"/>
          <a:srcRect/>
          <a:stretch>
            <a:fillRect/>
          </a:stretch>
        </p:blipFill>
        <p:spPr bwMode="auto">
          <a:xfrm>
            <a:off x="3124200" y="2286000"/>
            <a:ext cx="2857500" cy="19050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5"/>
          <p:cNvSpPr>
            <a:spLocks noGrp="1"/>
          </p:cNvSpPr>
          <p:nvPr>
            <p:ph type="sldNum" sz="quarter" idx="12"/>
          </p:nvPr>
        </p:nvSpPr>
        <p:spPr>
          <a:noFill/>
        </p:spPr>
        <p:txBody>
          <a:bodyPr/>
          <a:lstStyle/>
          <a:p>
            <a:fld id="{FC12E8BA-2821-4556-8DC8-27C4F0078B8B}" type="slidenum">
              <a:rPr lang="en-US" smtClean="0"/>
              <a:pPr/>
              <a:t>2</a:t>
            </a:fld>
            <a:endParaRPr lang="en-US" smtClean="0"/>
          </a:p>
        </p:txBody>
      </p:sp>
      <p:sp>
        <p:nvSpPr>
          <p:cNvPr id="16386" name="Rectangle 2"/>
          <p:cNvSpPr>
            <a:spLocks noGrp="1" noChangeArrowheads="1"/>
          </p:cNvSpPr>
          <p:nvPr>
            <p:ph type="title"/>
          </p:nvPr>
        </p:nvSpPr>
        <p:spPr/>
        <p:txBody>
          <a:bodyPr/>
          <a:lstStyle/>
          <a:p>
            <a:pPr eaLnBrk="1" hangingPunct="1"/>
            <a:r>
              <a:rPr lang="en-US" dirty="0" smtClean="0"/>
              <a:t>Purpose of Meeting </a:t>
            </a:r>
          </a:p>
        </p:txBody>
      </p:sp>
      <p:sp>
        <p:nvSpPr>
          <p:cNvPr id="16387" name="Rectangle 3"/>
          <p:cNvSpPr>
            <a:spLocks noGrp="1" noChangeArrowheads="1"/>
          </p:cNvSpPr>
          <p:nvPr>
            <p:ph type="body" idx="1"/>
          </p:nvPr>
        </p:nvSpPr>
        <p:spPr/>
        <p:txBody>
          <a:bodyPr/>
          <a:lstStyle/>
          <a:p>
            <a:pPr eaLnBrk="1" hangingPunct="1">
              <a:lnSpc>
                <a:spcPct val="90000"/>
              </a:lnSpc>
            </a:pPr>
            <a:endParaRPr lang="en-US" sz="1800" dirty="0" smtClean="0"/>
          </a:p>
          <a:p>
            <a:pPr eaLnBrk="1" hangingPunct="1">
              <a:lnSpc>
                <a:spcPct val="90000"/>
              </a:lnSpc>
            </a:pPr>
            <a:r>
              <a:rPr lang="en-US" sz="1800" dirty="0" smtClean="0"/>
              <a:t>Share background about the Capitol Hill Public Schools Parent Organization (CHPSPO)</a:t>
            </a:r>
          </a:p>
          <a:p>
            <a:pPr eaLnBrk="1" hangingPunct="1">
              <a:lnSpc>
                <a:spcPct val="90000"/>
              </a:lnSpc>
            </a:pPr>
            <a:endParaRPr lang="en-US" sz="1800" dirty="0" smtClean="0"/>
          </a:p>
          <a:p>
            <a:pPr eaLnBrk="1" hangingPunct="1">
              <a:lnSpc>
                <a:spcPct val="90000"/>
              </a:lnSpc>
            </a:pPr>
            <a:r>
              <a:rPr lang="en-US" sz="1800" dirty="0" smtClean="0"/>
              <a:t>Share context on why Ward 6 Middle School Plan is important for DCPS and Ward 6</a:t>
            </a:r>
          </a:p>
          <a:p>
            <a:pPr eaLnBrk="1" hangingPunct="1">
              <a:lnSpc>
                <a:spcPct val="90000"/>
              </a:lnSpc>
              <a:buFont typeface="Wingdings" pitchFamily="2" charset="2"/>
              <a:buNone/>
            </a:pPr>
            <a:endParaRPr lang="en-US" sz="1800" dirty="0" smtClean="0"/>
          </a:p>
          <a:p>
            <a:pPr eaLnBrk="1" hangingPunct="1">
              <a:lnSpc>
                <a:spcPct val="90000"/>
              </a:lnSpc>
            </a:pPr>
            <a:r>
              <a:rPr lang="en-US" sz="1800" dirty="0" smtClean="0"/>
              <a:t>Share our perspectives on implementation of Ward 6 Middle School Plan</a:t>
            </a:r>
          </a:p>
          <a:p>
            <a:pPr eaLnBrk="1" hangingPunct="1">
              <a:lnSpc>
                <a:spcPct val="90000"/>
              </a:lnSpc>
            </a:pPr>
            <a:endParaRPr lang="en-US" sz="1800" dirty="0" smtClean="0"/>
          </a:p>
          <a:p>
            <a:pPr eaLnBrk="1" hangingPunct="1">
              <a:lnSpc>
                <a:spcPct val="90000"/>
              </a:lnSpc>
            </a:pPr>
            <a:r>
              <a:rPr lang="en-US" sz="1800" dirty="0" smtClean="0"/>
              <a:t>Discuss next steps for ensuring successful implementation of  Ward 6 Middle School Plan </a:t>
            </a:r>
          </a:p>
          <a:p>
            <a:pPr eaLnBrk="1" hangingPunct="1">
              <a:lnSpc>
                <a:spcPct val="90000"/>
              </a:lnSpc>
              <a:buFont typeface="Wingdings" pitchFamily="2" charset="2"/>
              <a:buNone/>
            </a:pPr>
            <a:endParaRPr lang="en-US" sz="1800" dirty="0" smtClean="0"/>
          </a:p>
          <a:p>
            <a:pPr eaLnBrk="1" hangingPunct="1">
              <a:lnSpc>
                <a:spcPct val="90000"/>
              </a:lnSpc>
            </a:pPr>
            <a:endParaRPr lang="en-US" sz="1800" dirty="0" smtClean="0"/>
          </a:p>
          <a:p>
            <a:pPr eaLnBrk="1" hangingPunct="1">
              <a:lnSpc>
                <a:spcPct val="90000"/>
              </a:lnSpc>
            </a:pPr>
            <a:endParaRPr lang="en-US" sz="1800" dirty="0" smtClean="0"/>
          </a:p>
          <a:p>
            <a:pPr eaLnBrk="1" hangingPunct="1">
              <a:lnSpc>
                <a:spcPct val="90000"/>
              </a:lnSpc>
            </a:pPr>
            <a:endParaRPr lang="en-US" sz="1800" dirty="0" smtClean="0"/>
          </a:p>
          <a:p>
            <a:pPr eaLnBrk="1" hangingPunct="1">
              <a:lnSpc>
                <a:spcPct val="90000"/>
              </a:lnSpc>
            </a:pPr>
            <a:endParaRPr lang="en-US" sz="1800" dirty="0" smtClean="0"/>
          </a:p>
          <a:p>
            <a:pPr eaLnBrk="1" hangingPunct="1">
              <a:lnSpc>
                <a:spcPct val="90000"/>
              </a:lnSpc>
              <a:buFont typeface="Wingdings" pitchFamily="2" charset="2"/>
              <a:buNone/>
            </a:pPr>
            <a:endParaRPr lang="en-US" sz="1800" dirty="0" smtClean="0"/>
          </a:p>
          <a:p>
            <a:pPr eaLnBrk="1" hangingPunct="1">
              <a:lnSpc>
                <a:spcPct val="90000"/>
              </a:lnSpc>
            </a:pPr>
            <a:endParaRPr lang="en-US" sz="1800" dirty="0" smtClean="0"/>
          </a:p>
          <a:p>
            <a:pPr eaLnBrk="1" hangingPunct="1">
              <a:lnSpc>
                <a:spcPct val="90000"/>
              </a:lnSpc>
            </a:pPr>
            <a:endParaRPr lang="en-US" sz="1800" dirty="0" smtClean="0"/>
          </a:p>
          <a:p>
            <a:pPr eaLnBrk="1" hangingPunct="1">
              <a:lnSpc>
                <a:spcPct val="90000"/>
              </a:lnSpc>
            </a:pPr>
            <a:endParaRPr lang="en-US" sz="18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5"/>
          <p:cNvSpPr>
            <a:spLocks noGrp="1"/>
          </p:cNvSpPr>
          <p:nvPr>
            <p:ph type="sldNum" sz="quarter" idx="12"/>
          </p:nvPr>
        </p:nvSpPr>
        <p:spPr>
          <a:noFill/>
        </p:spPr>
        <p:txBody>
          <a:bodyPr/>
          <a:lstStyle/>
          <a:p>
            <a:fld id="{B7CA2251-F895-4607-9954-2394C627E563}" type="slidenum">
              <a:rPr lang="en-US" smtClean="0"/>
              <a:pPr/>
              <a:t>3</a:t>
            </a:fld>
            <a:endParaRPr lang="en-US" smtClean="0"/>
          </a:p>
        </p:txBody>
      </p:sp>
      <p:sp>
        <p:nvSpPr>
          <p:cNvPr id="17410" name="Rectangle 2"/>
          <p:cNvSpPr>
            <a:spLocks noGrp="1" noChangeArrowheads="1"/>
          </p:cNvSpPr>
          <p:nvPr>
            <p:ph type="title"/>
          </p:nvPr>
        </p:nvSpPr>
        <p:spPr/>
        <p:txBody>
          <a:bodyPr/>
          <a:lstStyle/>
          <a:p>
            <a:pPr eaLnBrk="1" hangingPunct="1"/>
            <a:r>
              <a:rPr lang="en-US" dirty="0" smtClean="0"/>
              <a:t>Background on CHPSPO</a:t>
            </a:r>
          </a:p>
        </p:txBody>
      </p:sp>
      <p:sp>
        <p:nvSpPr>
          <p:cNvPr id="17411" name="Rectangle 3"/>
          <p:cNvSpPr>
            <a:spLocks noGrp="1" noChangeArrowheads="1"/>
          </p:cNvSpPr>
          <p:nvPr>
            <p:ph type="body" idx="1"/>
          </p:nvPr>
        </p:nvSpPr>
        <p:spPr/>
        <p:txBody>
          <a:bodyPr/>
          <a:lstStyle/>
          <a:p>
            <a:pPr eaLnBrk="1" hangingPunct="1">
              <a:lnSpc>
                <a:spcPct val="90000"/>
              </a:lnSpc>
            </a:pPr>
            <a:r>
              <a:rPr lang="en-US" sz="1600" dirty="0" smtClean="0"/>
              <a:t>CHPSPO formed in January 2005</a:t>
            </a:r>
          </a:p>
          <a:p>
            <a:pPr eaLnBrk="1" hangingPunct="1">
              <a:lnSpc>
                <a:spcPct val="90000"/>
              </a:lnSpc>
            </a:pPr>
            <a:endParaRPr lang="en-US" sz="1600" dirty="0" smtClean="0"/>
          </a:p>
          <a:p>
            <a:pPr eaLnBrk="1" hangingPunct="1">
              <a:lnSpc>
                <a:spcPct val="90000"/>
              </a:lnSpc>
            </a:pPr>
            <a:r>
              <a:rPr lang="en-US" sz="1600" dirty="0" smtClean="0"/>
              <a:t>PTA representatives and interested parents from Brent, the Capitol Hill Cluster School, Ludlow-Taylor, Maury, Miner, Payne, Tyler, J.O. Wilson, and Eliot-Hine are members of CHPSPO</a:t>
            </a:r>
          </a:p>
          <a:p>
            <a:pPr eaLnBrk="1" hangingPunct="1">
              <a:lnSpc>
                <a:spcPct val="90000"/>
              </a:lnSpc>
            </a:pPr>
            <a:endParaRPr lang="en-US" sz="1600" dirty="0" smtClean="0"/>
          </a:p>
          <a:p>
            <a:pPr eaLnBrk="1" hangingPunct="1">
              <a:lnSpc>
                <a:spcPct val="90000"/>
              </a:lnSpc>
            </a:pPr>
            <a:r>
              <a:rPr lang="en-US" sz="1600" dirty="0" smtClean="0"/>
              <a:t>CHPSPO’s mission is “To promote cooperation among the parent organizations of the public schools on Capitol Hill in order to improve the education received by all children attending our schools.”</a:t>
            </a:r>
          </a:p>
          <a:p>
            <a:pPr eaLnBrk="1" hangingPunct="1">
              <a:lnSpc>
                <a:spcPct val="90000"/>
              </a:lnSpc>
            </a:pPr>
            <a:endParaRPr lang="en-US" sz="1600" dirty="0" smtClean="0"/>
          </a:p>
          <a:p>
            <a:pPr eaLnBrk="1" hangingPunct="1">
              <a:lnSpc>
                <a:spcPct val="90000"/>
              </a:lnSpc>
            </a:pPr>
            <a:r>
              <a:rPr lang="en-US" sz="1600" dirty="0" smtClean="0"/>
              <a:t>CHPSPO partnered with the Capitol Hill Community Foundation, the Washington Architectural Foundation, and DCPS to create the School Libraries Project, a $2.4 million partnership which renovated 8 school libraries in 2006/2007</a:t>
            </a:r>
          </a:p>
          <a:p>
            <a:pPr eaLnBrk="1" hangingPunct="1">
              <a:lnSpc>
                <a:spcPct val="90000"/>
              </a:lnSpc>
            </a:pPr>
            <a:endParaRPr lang="en-US" sz="1600" dirty="0" smtClean="0"/>
          </a:p>
          <a:p>
            <a:pPr eaLnBrk="1" hangingPunct="1">
              <a:lnSpc>
                <a:spcPct val="90000"/>
              </a:lnSpc>
            </a:pPr>
            <a:r>
              <a:rPr lang="en-US" sz="1600" dirty="0" smtClean="0"/>
              <a:t>Visit us at http://chpspo.org, </a:t>
            </a:r>
            <a:r>
              <a:rPr lang="en-US" sz="1600" dirty="0" err="1" smtClean="0"/>
              <a:t>Facebook</a:t>
            </a:r>
            <a:r>
              <a:rPr lang="en-US" sz="1600" dirty="0" smtClean="0"/>
              <a:t>, and Twitter</a:t>
            </a:r>
          </a:p>
          <a:p>
            <a:pPr eaLnBrk="1" hangingPunct="1">
              <a:lnSpc>
                <a:spcPct val="90000"/>
              </a:lnSpc>
            </a:pPr>
            <a:endParaRPr lang="en-US" sz="1600" dirty="0" smtClean="0"/>
          </a:p>
          <a:p>
            <a:pPr eaLnBrk="1" hangingPunct="1">
              <a:lnSpc>
                <a:spcPct val="90000"/>
              </a:lnSpc>
            </a:pPr>
            <a:r>
              <a:rPr lang="en-US" sz="1600" dirty="0" smtClean="0"/>
              <a:t>In the process of becoming a 501(c)3</a:t>
            </a:r>
          </a:p>
          <a:p>
            <a:pPr eaLnBrk="1" hangingPunct="1">
              <a:lnSpc>
                <a:spcPct val="90000"/>
              </a:lnSpc>
            </a:pPr>
            <a:endParaRPr lang="en-US" sz="1600" dirty="0" smtClean="0"/>
          </a:p>
          <a:p>
            <a:pPr lvl="1" eaLnBrk="1" hangingPunct="1">
              <a:lnSpc>
                <a:spcPct val="90000"/>
              </a:lnSpc>
              <a:buFont typeface="Wingdings" pitchFamily="2" charset="2"/>
              <a:buNone/>
            </a:pPr>
            <a:endParaRPr lang="en-US" sz="16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Background on Middle School Initiative</a:t>
            </a:r>
            <a:endParaRPr lang="en-US" sz="4000" dirty="0"/>
          </a:p>
        </p:txBody>
      </p:sp>
      <p:sp>
        <p:nvSpPr>
          <p:cNvPr id="3" name="Content Placeholder 2"/>
          <p:cNvSpPr>
            <a:spLocks noGrp="1"/>
          </p:cNvSpPr>
          <p:nvPr>
            <p:ph idx="1"/>
          </p:nvPr>
        </p:nvSpPr>
        <p:spPr/>
        <p:txBody>
          <a:bodyPr/>
          <a:lstStyle/>
          <a:p>
            <a:pPr eaLnBrk="1" hangingPunct="1">
              <a:lnSpc>
                <a:spcPct val="90000"/>
              </a:lnSpc>
            </a:pPr>
            <a:r>
              <a:rPr lang="en-US" sz="1800" dirty="0" smtClean="0"/>
              <a:t>CHPSPO began a Middle School Initiative in January 2009</a:t>
            </a:r>
          </a:p>
          <a:p>
            <a:pPr eaLnBrk="1" hangingPunct="1">
              <a:lnSpc>
                <a:spcPct val="90000"/>
              </a:lnSpc>
              <a:buNone/>
            </a:pPr>
            <a:endParaRPr lang="en-US" sz="1800" dirty="0" smtClean="0"/>
          </a:p>
          <a:p>
            <a:pPr eaLnBrk="1" hangingPunct="1">
              <a:lnSpc>
                <a:spcPct val="90000"/>
              </a:lnSpc>
            </a:pPr>
            <a:r>
              <a:rPr lang="en-US" sz="1800" dirty="0" smtClean="0"/>
              <a:t>Conducted survey during Summer of 2009 to learn parent attitudes towards public middle school opportunities</a:t>
            </a:r>
          </a:p>
          <a:p>
            <a:pPr eaLnBrk="1" hangingPunct="1">
              <a:lnSpc>
                <a:spcPct val="90000"/>
              </a:lnSpc>
              <a:buNone/>
            </a:pPr>
            <a:endParaRPr lang="en-US" sz="1800" dirty="0" smtClean="0"/>
          </a:p>
          <a:p>
            <a:pPr eaLnBrk="1" hangingPunct="1">
              <a:lnSpc>
                <a:spcPct val="90000"/>
              </a:lnSpc>
            </a:pPr>
            <a:r>
              <a:rPr lang="en-US" sz="1800" dirty="0" smtClean="0"/>
              <a:t>Requested by Council member Tommy Wells to accelerate efforts in December 2009</a:t>
            </a:r>
          </a:p>
          <a:p>
            <a:pPr lvl="1" eaLnBrk="1" hangingPunct="1">
              <a:lnSpc>
                <a:spcPct val="90000"/>
              </a:lnSpc>
              <a:buNone/>
            </a:pPr>
            <a:r>
              <a:rPr lang="en-US" sz="1800" dirty="0" smtClean="0"/>
              <a:t>	- Meetings during Winter 2010</a:t>
            </a:r>
          </a:p>
          <a:p>
            <a:pPr lvl="1" eaLnBrk="1" hangingPunct="1">
              <a:lnSpc>
                <a:spcPct val="90000"/>
              </a:lnSpc>
              <a:buNone/>
            </a:pPr>
            <a:r>
              <a:rPr lang="en-US" sz="1800" dirty="0" smtClean="0"/>
              <a:t>	- PTA representatives held discussions about middle schools with their individual schools, and brought back recommendations</a:t>
            </a:r>
          </a:p>
          <a:p>
            <a:pPr lvl="1" eaLnBrk="1" hangingPunct="1">
              <a:lnSpc>
                <a:spcPct val="90000"/>
              </a:lnSpc>
              <a:buNone/>
            </a:pPr>
            <a:endParaRPr lang="en-US" sz="1800" dirty="0" smtClean="0"/>
          </a:p>
          <a:p>
            <a:pPr eaLnBrk="1" hangingPunct="1">
              <a:lnSpc>
                <a:spcPct val="90000"/>
              </a:lnSpc>
            </a:pPr>
            <a:r>
              <a:rPr lang="en-US" sz="1800" dirty="0" smtClean="0"/>
              <a:t>Achieved consensus and developed proposal that was presented to Chancellor Rhee in March 2010</a:t>
            </a:r>
          </a:p>
          <a:p>
            <a:pPr eaLnBrk="1" hangingPunct="1">
              <a:lnSpc>
                <a:spcPct val="90000"/>
              </a:lnSpc>
            </a:pPr>
            <a:endParaRPr lang="en-US" sz="1800" dirty="0" smtClean="0"/>
          </a:p>
          <a:p>
            <a:pPr eaLnBrk="1" hangingPunct="1">
              <a:lnSpc>
                <a:spcPct val="90000"/>
              </a:lnSpc>
            </a:pPr>
            <a:r>
              <a:rPr lang="en-US" sz="1800" dirty="0" smtClean="0"/>
              <a:t>DCPS expanded on CHPSPO’s ideas, and developed the Ward 6 Middle School Plan</a:t>
            </a:r>
          </a:p>
          <a:p>
            <a:pPr eaLnBrk="1" hangingPunct="1">
              <a:lnSpc>
                <a:spcPct val="90000"/>
              </a:lnSpc>
            </a:pPr>
            <a:endParaRPr lang="en-US" sz="1400" dirty="0" smtClean="0"/>
          </a:p>
        </p:txBody>
      </p:sp>
      <p:sp>
        <p:nvSpPr>
          <p:cNvPr id="4" name="Slide Number Placeholder 3"/>
          <p:cNvSpPr>
            <a:spLocks noGrp="1"/>
          </p:cNvSpPr>
          <p:nvPr>
            <p:ph type="sldNum" sz="quarter" idx="12"/>
          </p:nvPr>
        </p:nvSpPr>
        <p:spPr/>
        <p:txBody>
          <a:bodyPr/>
          <a:lstStyle/>
          <a:p>
            <a:pPr>
              <a:defRPr/>
            </a:pPr>
            <a:fld id="{C2137230-B3A7-4C1A-88ED-D222A4E1F6F6}" type="slidenum">
              <a:rPr lang="en-US"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Context</a:t>
            </a:r>
            <a:endParaRPr lang="en-US" dirty="0"/>
          </a:p>
        </p:txBody>
      </p:sp>
      <p:sp>
        <p:nvSpPr>
          <p:cNvPr id="3" name="Content Placeholder 2"/>
          <p:cNvSpPr>
            <a:spLocks noGrp="1"/>
          </p:cNvSpPr>
          <p:nvPr>
            <p:ph idx="1"/>
          </p:nvPr>
        </p:nvSpPr>
        <p:spPr/>
        <p:txBody>
          <a:bodyPr/>
          <a:lstStyle/>
          <a:p>
            <a:r>
              <a:rPr lang="en-US" sz="2000" dirty="0" smtClean="0"/>
              <a:t>Newly renovated Eastern High School is “The Pride of Capitol Hill”</a:t>
            </a:r>
          </a:p>
          <a:p>
            <a:r>
              <a:rPr lang="en-US" sz="2000" dirty="0" smtClean="0"/>
              <a:t>Six elementary schools on Capitol Hill have PS wait lists between 221 and 519</a:t>
            </a:r>
          </a:p>
          <a:p>
            <a:r>
              <a:rPr lang="en-US" sz="2000" dirty="0" smtClean="0"/>
              <a:t>Over 3200 students attend the Ward 6 schools elementary schools, and approximately 1000 attend the middle schools</a:t>
            </a:r>
          </a:p>
          <a:p>
            <a:r>
              <a:rPr lang="en-US" sz="2000" dirty="0" smtClean="0"/>
              <a:t>Middle school trends</a:t>
            </a:r>
            <a:endParaRPr lang="en-US" sz="2000" dirty="0"/>
          </a:p>
        </p:txBody>
      </p:sp>
      <p:sp>
        <p:nvSpPr>
          <p:cNvPr id="4" name="Slide Number Placeholder 3"/>
          <p:cNvSpPr>
            <a:spLocks noGrp="1"/>
          </p:cNvSpPr>
          <p:nvPr>
            <p:ph type="sldNum" sz="quarter" idx="12"/>
          </p:nvPr>
        </p:nvSpPr>
        <p:spPr/>
        <p:txBody>
          <a:bodyPr/>
          <a:lstStyle/>
          <a:p>
            <a:fld id="{C2137230-B3A7-4C1A-88ED-D222A4E1F6F6}" type="slidenum">
              <a:rPr lang="en-US" smtClean="0"/>
              <a:pPr/>
              <a:t>5</a:t>
            </a:fld>
            <a:endParaRPr lang="en-US"/>
          </a:p>
        </p:txBody>
      </p:sp>
      <p:graphicFrame>
        <p:nvGraphicFramePr>
          <p:cNvPr id="5" name="Table 4"/>
          <p:cNvGraphicFramePr>
            <a:graphicFrameLocks noGrp="1"/>
          </p:cNvGraphicFramePr>
          <p:nvPr/>
        </p:nvGraphicFramePr>
        <p:xfrm>
          <a:off x="1219200" y="4014808"/>
          <a:ext cx="6096000" cy="2081192"/>
        </p:xfrm>
        <a:graphic>
          <a:graphicData uri="http://schemas.openxmlformats.org/drawingml/2006/table">
            <a:tbl>
              <a:tblPr firstRow="1" bandRow="1">
                <a:tableStyleId>{5C22544A-7EE6-4342-B048-85BDC9FD1C3A}</a:tableStyleId>
              </a:tblPr>
              <a:tblGrid>
                <a:gridCol w="1524000"/>
                <a:gridCol w="1524000"/>
                <a:gridCol w="1524000"/>
                <a:gridCol w="1524000"/>
              </a:tblGrid>
              <a:tr h="709592">
                <a:tc>
                  <a:txBody>
                    <a:bodyPr/>
                    <a:lstStyle/>
                    <a:p>
                      <a:endParaRPr lang="en-US" sz="1600" dirty="0" smtClean="0"/>
                    </a:p>
                    <a:p>
                      <a:pPr>
                        <a:buFont typeface="Arial" pitchFamily="34" charset="0"/>
                        <a:buChar char="•"/>
                      </a:pPr>
                      <a:endParaRPr lang="en-US" sz="1600" dirty="0"/>
                    </a:p>
                  </a:txBody>
                  <a:tcPr/>
                </a:tc>
                <a:tc>
                  <a:txBody>
                    <a:bodyPr/>
                    <a:lstStyle/>
                    <a:p>
                      <a:r>
                        <a:rPr lang="en-US" sz="1600" dirty="0" smtClean="0"/>
                        <a:t>6</a:t>
                      </a:r>
                      <a:r>
                        <a:rPr lang="en-US" sz="1600" baseline="30000" dirty="0" smtClean="0"/>
                        <a:t>th</a:t>
                      </a:r>
                      <a:r>
                        <a:rPr lang="en-US" sz="1600" dirty="0" smtClean="0"/>
                        <a:t> grade wait</a:t>
                      </a:r>
                      <a:r>
                        <a:rPr lang="en-US" sz="1600" baseline="0" dirty="0" smtClean="0"/>
                        <a:t> list</a:t>
                      </a:r>
                      <a:endParaRPr lang="en-US" sz="1600" dirty="0"/>
                    </a:p>
                  </a:txBody>
                  <a:tcPr/>
                </a:tc>
                <a:tc>
                  <a:txBody>
                    <a:bodyPr/>
                    <a:lstStyle/>
                    <a:p>
                      <a:r>
                        <a:rPr lang="en-US" sz="1600" dirty="0" smtClean="0"/>
                        <a:t>2010 Enrollment</a:t>
                      </a:r>
                      <a:endParaRPr lang="en-US" sz="1600" dirty="0"/>
                    </a:p>
                  </a:txBody>
                  <a:tcPr/>
                </a:tc>
                <a:tc>
                  <a:txBody>
                    <a:bodyPr/>
                    <a:lstStyle/>
                    <a:p>
                      <a:r>
                        <a:rPr lang="en-US" sz="1600" dirty="0" smtClean="0"/>
                        <a:t>School Capacity</a:t>
                      </a:r>
                      <a:endParaRPr lang="en-US" sz="1600" dirty="0"/>
                    </a:p>
                  </a:txBody>
                  <a:tcPr/>
                </a:tc>
              </a:tr>
              <a:tr h="359415">
                <a:tc>
                  <a:txBody>
                    <a:bodyPr/>
                    <a:lstStyle/>
                    <a:p>
                      <a:r>
                        <a:rPr lang="en-US" dirty="0" smtClean="0"/>
                        <a:t>Eliot-Hine</a:t>
                      </a:r>
                      <a:endParaRPr lang="en-US" dirty="0"/>
                    </a:p>
                  </a:txBody>
                  <a:tcPr/>
                </a:tc>
                <a:tc>
                  <a:txBody>
                    <a:bodyPr/>
                    <a:lstStyle/>
                    <a:p>
                      <a:r>
                        <a:rPr lang="en-US" dirty="0" smtClean="0"/>
                        <a:t>28</a:t>
                      </a:r>
                      <a:endParaRPr lang="en-US" dirty="0"/>
                    </a:p>
                  </a:txBody>
                  <a:tcPr/>
                </a:tc>
                <a:tc>
                  <a:txBody>
                    <a:bodyPr/>
                    <a:lstStyle/>
                    <a:p>
                      <a:r>
                        <a:rPr lang="en-US" dirty="0" smtClean="0"/>
                        <a:t>278</a:t>
                      </a:r>
                      <a:endParaRPr lang="en-US" dirty="0"/>
                    </a:p>
                  </a:txBody>
                  <a:tcPr/>
                </a:tc>
                <a:tc>
                  <a:txBody>
                    <a:bodyPr/>
                    <a:lstStyle/>
                    <a:p>
                      <a:r>
                        <a:rPr lang="en-US" dirty="0" smtClean="0"/>
                        <a:t>850</a:t>
                      </a:r>
                      <a:endParaRPr lang="en-US" dirty="0"/>
                    </a:p>
                  </a:txBody>
                  <a:tcPr/>
                </a:tc>
              </a:tr>
              <a:tr h="359415">
                <a:tc>
                  <a:txBody>
                    <a:bodyPr/>
                    <a:lstStyle/>
                    <a:p>
                      <a:r>
                        <a:rPr lang="en-US" dirty="0" smtClean="0"/>
                        <a:t>Jefferson</a:t>
                      </a:r>
                      <a:endParaRPr lang="en-US" dirty="0"/>
                    </a:p>
                  </a:txBody>
                  <a:tcPr/>
                </a:tc>
                <a:tc>
                  <a:txBody>
                    <a:bodyPr/>
                    <a:lstStyle/>
                    <a:p>
                      <a:r>
                        <a:rPr lang="en-US" dirty="0" smtClean="0"/>
                        <a:t>45</a:t>
                      </a:r>
                      <a:endParaRPr lang="en-US" dirty="0"/>
                    </a:p>
                  </a:txBody>
                  <a:tcPr/>
                </a:tc>
                <a:tc>
                  <a:txBody>
                    <a:bodyPr/>
                    <a:lstStyle/>
                    <a:p>
                      <a:r>
                        <a:rPr lang="en-US" dirty="0" smtClean="0"/>
                        <a:t>277</a:t>
                      </a:r>
                      <a:endParaRPr lang="en-US" dirty="0"/>
                    </a:p>
                  </a:txBody>
                  <a:tcPr/>
                </a:tc>
                <a:tc>
                  <a:txBody>
                    <a:bodyPr/>
                    <a:lstStyle/>
                    <a:p>
                      <a:r>
                        <a:rPr lang="en-US" dirty="0" smtClean="0"/>
                        <a:t>900</a:t>
                      </a:r>
                      <a:endParaRPr lang="en-US" dirty="0"/>
                    </a:p>
                  </a:txBody>
                  <a:tcPr/>
                </a:tc>
              </a:tr>
              <a:tr h="628977">
                <a:tc>
                  <a:txBody>
                    <a:bodyPr/>
                    <a:lstStyle/>
                    <a:p>
                      <a:r>
                        <a:rPr lang="en-US" dirty="0" smtClean="0"/>
                        <a:t>Stuart-Hobson</a:t>
                      </a:r>
                      <a:endParaRPr lang="en-US" dirty="0"/>
                    </a:p>
                  </a:txBody>
                  <a:tcPr/>
                </a:tc>
                <a:tc>
                  <a:txBody>
                    <a:bodyPr/>
                    <a:lstStyle/>
                    <a:p>
                      <a:r>
                        <a:rPr lang="en-US" dirty="0" smtClean="0"/>
                        <a:t>146</a:t>
                      </a:r>
                      <a:endParaRPr lang="en-US" dirty="0"/>
                    </a:p>
                  </a:txBody>
                  <a:tcPr/>
                </a:tc>
                <a:tc>
                  <a:txBody>
                    <a:bodyPr/>
                    <a:lstStyle/>
                    <a:p>
                      <a:r>
                        <a:rPr lang="en-US" dirty="0" smtClean="0"/>
                        <a:t>427</a:t>
                      </a:r>
                      <a:endParaRPr lang="en-US" dirty="0"/>
                    </a:p>
                  </a:txBody>
                  <a:tcPr/>
                </a:tc>
                <a:tc>
                  <a:txBody>
                    <a:bodyPr/>
                    <a:lstStyle/>
                    <a:p>
                      <a:r>
                        <a:rPr lang="en-US" dirty="0" smtClean="0"/>
                        <a:t>415</a:t>
                      </a:r>
                      <a:endParaRPr lang="en-US" dirty="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DCPS Ward 6 Middle School Plan</a:t>
            </a:r>
            <a:endParaRPr lang="en-US" dirty="0"/>
          </a:p>
        </p:txBody>
      </p:sp>
      <p:sp>
        <p:nvSpPr>
          <p:cNvPr id="3" name="Content Placeholder 2"/>
          <p:cNvSpPr>
            <a:spLocks noGrp="1"/>
          </p:cNvSpPr>
          <p:nvPr>
            <p:ph idx="1"/>
          </p:nvPr>
        </p:nvSpPr>
        <p:spPr>
          <a:xfrm>
            <a:off x="-20193000" y="-7197725"/>
            <a:ext cx="8229600" cy="14055725"/>
          </a:xfrm>
        </p:spPr>
        <p:txBody>
          <a:bodyPr/>
          <a:lstStyle/>
          <a:p>
            <a:endParaRPr lang="en-US" dirty="0"/>
          </a:p>
        </p:txBody>
      </p:sp>
      <p:sp>
        <p:nvSpPr>
          <p:cNvPr id="4" name="Slide Number Placeholder 3"/>
          <p:cNvSpPr>
            <a:spLocks noGrp="1"/>
          </p:cNvSpPr>
          <p:nvPr>
            <p:ph type="sldNum" sz="quarter" idx="12"/>
          </p:nvPr>
        </p:nvSpPr>
        <p:spPr/>
        <p:txBody>
          <a:bodyPr/>
          <a:lstStyle/>
          <a:p>
            <a:pPr>
              <a:defRPr/>
            </a:pPr>
            <a:fld id="{C2137230-B3A7-4C1A-88ED-D222A4E1F6F6}" type="slidenum">
              <a:rPr lang="en-US" smtClean="0"/>
              <a:pPr>
                <a:defRPr/>
              </a:pPr>
              <a:t>6</a:t>
            </a:fld>
            <a:endParaRPr lang="en-US"/>
          </a:p>
        </p:txBody>
      </p:sp>
      <p:sp>
        <p:nvSpPr>
          <p:cNvPr id="5" name="Rectangle 4"/>
          <p:cNvSpPr/>
          <p:nvPr/>
        </p:nvSpPr>
        <p:spPr>
          <a:xfrm>
            <a:off x="609600" y="1600200"/>
            <a:ext cx="7924800" cy="4425827"/>
          </a:xfrm>
          <a:prstGeom prst="rect">
            <a:avLst/>
          </a:prstGeom>
        </p:spPr>
        <p:txBody>
          <a:bodyPr wrap="square">
            <a:spAutoFit/>
          </a:bodyPr>
          <a:lstStyle/>
          <a:p>
            <a:pPr>
              <a:buClr>
                <a:schemeClr val="bg2"/>
              </a:buClr>
              <a:buFont typeface="Wingdings" pitchFamily="2" charset="2"/>
              <a:buChar char="q"/>
            </a:pPr>
            <a:r>
              <a:rPr lang="en-US" sz="2000" dirty="0" smtClean="0"/>
              <a:t>CHPSPO is supportive of the Ward 6 Middle School Plan</a:t>
            </a:r>
          </a:p>
          <a:p>
            <a:pPr>
              <a:buFont typeface="Wingdings" pitchFamily="2" charset="2"/>
              <a:buChar char="q"/>
            </a:pPr>
            <a:endParaRPr lang="en-US" sz="2000" dirty="0" smtClean="0"/>
          </a:p>
          <a:p>
            <a:pPr>
              <a:buFont typeface="Wingdings" pitchFamily="2" charset="2"/>
              <a:buChar char="q"/>
            </a:pPr>
            <a:r>
              <a:rPr lang="en-US" sz="2000" dirty="0" smtClean="0"/>
              <a:t>Abigail Smith and Claudia Lujan have provided </a:t>
            </a:r>
            <a:r>
              <a:rPr lang="en-US" sz="2000" kern="0" dirty="0" smtClean="0">
                <a:solidFill>
                  <a:srgbClr val="000000"/>
                </a:solidFill>
                <a:latin typeface="Verdana"/>
              </a:rPr>
              <a:t>exemplary </a:t>
            </a:r>
            <a:r>
              <a:rPr lang="en-US" sz="2000" dirty="0" smtClean="0"/>
              <a:t>leadership both in development and implementation of the plan</a:t>
            </a:r>
          </a:p>
          <a:p>
            <a:pPr>
              <a:buFont typeface="Wingdings" pitchFamily="2" charset="2"/>
              <a:buChar char="q"/>
            </a:pPr>
            <a:endParaRPr lang="en-US" sz="2000" dirty="0" smtClean="0"/>
          </a:p>
          <a:p>
            <a:pPr>
              <a:buFont typeface="Wingdings" pitchFamily="2" charset="2"/>
              <a:buChar char="q"/>
            </a:pPr>
            <a:r>
              <a:rPr lang="en-US" sz="2000" dirty="0" smtClean="0"/>
              <a:t>Collaboration teams established for Jefferson, Stuart Hobson, Eliot-Hine, and Montessori at Logan in order to involve community in implementation of the plan</a:t>
            </a:r>
          </a:p>
          <a:p>
            <a:pPr>
              <a:buFont typeface="Wingdings" pitchFamily="2" charset="2"/>
              <a:buChar char="q"/>
            </a:pPr>
            <a:endParaRPr lang="en-US" sz="2000" dirty="0" smtClean="0"/>
          </a:p>
          <a:p>
            <a:pPr>
              <a:buFont typeface="Wingdings" pitchFamily="2" charset="2"/>
              <a:buChar char="q"/>
            </a:pPr>
            <a:r>
              <a:rPr lang="en-US" sz="2000" dirty="0" smtClean="0"/>
              <a:t>Many CHPSPO members are members of the collaboration teams </a:t>
            </a:r>
          </a:p>
          <a:p>
            <a:pPr>
              <a:buFont typeface="Wingdings" pitchFamily="2" charset="2"/>
              <a:buChar char="§"/>
            </a:pPr>
            <a:endParaRPr lang="en-US" sz="2000" kern="0" dirty="0" smtClean="0">
              <a:solidFill>
                <a:srgbClr val="000000"/>
              </a:solidFill>
              <a:latin typeface="Verdana"/>
            </a:endParaRPr>
          </a:p>
          <a:p>
            <a:pPr marL="342900" lvl="0" indent="-342900" eaLnBrk="0" hangingPunct="0">
              <a:spcBef>
                <a:spcPct val="20000"/>
              </a:spcBef>
              <a:buClr>
                <a:srgbClr val="666600"/>
              </a:buClr>
              <a:buSzPct val="75000"/>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Public Middle School Options</a:t>
            </a:r>
            <a:endParaRPr lang="en-US" dirty="0"/>
          </a:p>
        </p:txBody>
      </p:sp>
      <p:sp>
        <p:nvSpPr>
          <p:cNvPr id="3" name="Content Placeholder 2"/>
          <p:cNvSpPr>
            <a:spLocks noGrp="1"/>
          </p:cNvSpPr>
          <p:nvPr>
            <p:ph idx="1"/>
          </p:nvPr>
        </p:nvSpPr>
        <p:spPr>
          <a:xfrm>
            <a:off x="609600" y="1752600"/>
            <a:ext cx="8229600" cy="4530725"/>
          </a:xfrm>
        </p:spPr>
        <p:txBody>
          <a:bodyPr/>
          <a:lstStyle/>
          <a:p>
            <a:r>
              <a:rPr lang="en-US" sz="2000" dirty="0" smtClean="0"/>
              <a:t>Hardy and Deal Middle Schools (NW DC)</a:t>
            </a:r>
          </a:p>
          <a:p>
            <a:endParaRPr lang="en-US" sz="2000" dirty="0" smtClean="0"/>
          </a:p>
          <a:p>
            <a:r>
              <a:rPr lang="en-US" sz="2000" dirty="0" smtClean="0"/>
              <a:t>Blow-Pierce Junior Academy PCS located five blocks from Eliot-Hine</a:t>
            </a:r>
          </a:p>
          <a:p>
            <a:endParaRPr lang="en-US" sz="2000" dirty="0" smtClean="0"/>
          </a:p>
          <a:p>
            <a:r>
              <a:rPr lang="en-US" sz="2000" dirty="0" smtClean="0"/>
              <a:t>Two Rivers PCS located eight blocks from Stuart-Hobson</a:t>
            </a:r>
          </a:p>
          <a:p>
            <a:endParaRPr lang="en-US" sz="2000" dirty="0" smtClean="0"/>
          </a:p>
          <a:p>
            <a:r>
              <a:rPr lang="en-US" sz="2000" dirty="0" smtClean="0"/>
              <a:t>Cesar Chavez PCS (located on Capitol Hill)</a:t>
            </a:r>
          </a:p>
          <a:p>
            <a:endParaRPr lang="en-US" sz="2000" dirty="0" smtClean="0"/>
          </a:p>
          <a:p>
            <a:r>
              <a:rPr lang="en-US" sz="2000" dirty="0" smtClean="0"/>
              <a:t>Washington Latin PCS (NW DC)</a:t>
            </a:r>
          </a:p>
          <a:p>
            <a:endParaRPr lang="en-US" sz="2000" dirty="0" smtClean="0"/>
          </a:p>
          <a:p>
            <a:r>
              <a:rPr lang="en-US" sz="2000" dirty="0" smtClean="0"/>
              <a:t>Howard PCS (NW DC)</a:t>
            </a:r>
          </a:p>
          <a:p>
            <a:endParaRPr lang="en-US" sz="2000" dirty="0" smtClean="0"/>
          </a:p>
          <a:p>
            <a:endParaRPr lang="en-US" sz="2000" dirty="0" smtClean="0"/>
          </a:p>
          <a:p>
            <a:pPr>
              <a:buNone/>
            </a:pPr>
            <a:endParaRPr lang="en-US" sz="2000" dirty="0"/>
          </a:p>
        </p:txBody>
      </p:sp>
      <p:sp>
        <p:nvSpPr>
          <p:cNvPr id="4" name="Slide Number Placeholder 3"/>
          <p:cNvSpPr>
            <a:spLocks noGrp="1"/>
          </p:cNvSpPr>
          <p:nvPr>
            <p:ph type="sldNum" sz="quarter" idx="12"/>
          </p:nvPr>
        </p:nvSpPr>
        <p:spPr/>
        <p:txBody>
          <a:bodyPr/>
          <a:lstStyle/>
          <a:p>
            <a:pPr>
              <a:defRPr/>
            </a:pPr>
            <a:fld id="{C2137230-B3A7-4C1A-88ED-D222A4E1F6F6}" type="slidenum">
              <a:rPr lang="en-US"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5"/>
          <p:cNvSpPr>
            <a:spLocks noGrp="1"/>
          </p:cNvSpPr>
          <p:nvPr>
            <p:ph type="sldNum" sz="quarter" idx="12"/>
          </p:nvPr>
        </p:nvSpPr>
        <p:spPr>
          <a:noFill/>
        </p:spPr>
        <p:txBody>
          <a:bodyPr/>
          <a:lstStyle/>
          <a:p>
            <a:fld id="{15D17E75-D325-4B8C-8260-F39EFCA738DF}" type="slidenum">
              <a:rPr lang="en-US" smtClean="0"/>
              <a:pPr/>
              <a:t>8</a:t>
            </a:fld>
            <a:endParaRPr lang="en-US" dirty="0" smtClean="0"/>
          </a:p>
        </p:txBody>
      </p:sp>
      <p:sp>
        <p:nvSpPr>
          <p:cNvPr id="22530" name="Rectangle 2"/>
          <p:cNvSpPr>
            <a:spLocks noGrp="1" noChangeArrowheads="1"/>
          </p:cNvSpPr>
          <p:nvPr>
            <p:ph type="title"/>
          </p:nvPr>
        </p:nvSpPr>
        <p:spPr/>
        <p:txBody>
          <a:bodyPr/>
          <a:lstStyle/>
          <a:p>
            <a:pPr eaLnBrk="1" hangingPunct="1"/>
            <a:r>
              <a:rPr lang="en-US" dirty="0" smtClean="0"/>
              <a:t>Stuart Hobson Collaboration Team</a:t>
            </a:r>
          </a:p>
        </p:txBody>
      </p:sp>
      <p:sp>
        <p:nvSpPr>
          <p:cNvPr id="22531" name="Rectangle 3"/>
          <p:cNvSpPr>
            <a:spLocks noGrp="1" noChangeArrowheads="1"/>
          </p:cNvSpPr>
          <p:nvPr>
            <p:ph type="body" idx="1"/>
          </p:nvPr>
        </p:nvSpPr>
        <p:spPr/>
        <p:txBody>
          <a:bodyPr/>
          <a:lstStyle/>
          <a:p>
            <a:pPr marL="609600" indent="-609600" eaLnBrk="1" hangingPunct="1">
              <a:lnSpc>
                <a:spcPct val="90000"/>
              </a:lnSpc>
              <a:buNone/>
            </a:pPr>
            <a:r>
              <a:rPr lang="en-US" sz="1800" dirty="0" smtClean="0"/>
              <a:t>Collaboration team has focused on four broad areas:  </a:t>
            </a:r>
          </a:p>
          <a:p>
            <a:pPr marL="609600" indent="-609600" eaLnBrk="1" hangingPunct="1">
              <a:lnSpc>
                <a:spcPct val="90000"/>
              </a:lnSpc>
            </a:pPr>
            <a:endParaRPr lang="en-US" sz="1800" dirty="0" smtClean="0"/>
          </a:p>
          <a:p>
            <a:pPr marL="609600" indent="-609600" eaLnBrk="1" hangingPunct="1">
              <a:lnSpc>
                <a:spcPct val="90000"/>
              </a:lnSpc>
            </a:pPr>
            <a:r>
              <a:rPr lang="en-US" sz="1800" dirty="0" smtClean="0"/>
              <a:t>Ensuring move of 5</a:t>
            </a:r>
            <a:r>
              <a:rPr lang="en-US" sz="1800" baseline="30000" dirty="0" smtClean="0"/>
              <a:t>th</a:t>
            </a:r>
            <a:r>
              <a:rPr lang="en-US" sz="1800" dirty="0" smtClean="0"/>
              <a:t> graders to Watkins results in these students having the same or better opportunities.  </a:t>
            </a:r>
          </a:p>
          <a:p>
            <a:pPr marL="609600" indent="-609600" eaLnBrk="1" hangingPunct="1">
              <a:lnSpc>
                <a:spcPct val="90000"/>
              </a:lnSpc>
              <a:buNone/>
            </a:pPr>
            <a:r>
              <a:rPr lang="en-US" sz="1800" dirty="0" smtClean="0"/>
              <a:t>	- Watkins currently does not have the computer/white board technology available at Stuart Hobson </a:t>
            </a:r>
          </a:p>
          <a:p>
            <a:pPr marL="609600" indent="-609600" eaLnBrk="1" hangingPunct="1">
              <a:lnSpc>
                <a:spcPct val="90000"/>
              </a:lnSpc>
              <a:buNone/>
            </a:pPr>
            <a:r>
              <a:rPr lang="en-US" sz="1800" dirty="0" smtClean="0"/>
              <a:t>	- final plan has not been presented for how space will be reconfigured at Watkins, including appropriately sized furniture </a:t>
            </a:r>
          </a:p>
          <a:p>
            <a:pPr marL="609600" indent="-609600" eaLnBrk="1" hangingPunct="1">
              <a:lnSpc>
                <a:spcPct val="90000"/>
              </a:lnSpc>
            </a:pPr>
            <a:r>
              <a:rPr lang="en-US" sz="1800" dirty="0" smtClean="0"/>
              <a:t>Outreach and recruitment to the new S-H feeder schools (Ludlow-Taylor and J.O. Wilson) is happening, and DCPS has been helpful in developing materials and scheduling meetings </a:t>
            </a:r>
          </a:p>
          <a:p>
            <a:pPr marL="609600" indent="-609600" eaLnBrk="1" hangingPunct="1">
              <a:lnSpc>
                <a:spcPct val="90000"/>
              </a:lnSpc>
            </a:pPr>
            <a:r>
              <a:rPr lang="en-US" sz="1800" dirty="0" smtClean="0"/>
              <a:t>Multiple curriculum concerns</a:t>
            </a:r>
          </a:p>
          <a:p>
            <a:pPr marL="609600" indent="-609600" eaLnBrk="1" hangingPunct="1">
              <a:lnSpc>
                <a:spcPct val="90000"/>
              </a:lnSpc>
              <a:buNone/>
            </a:pPr>
            <a:r>
              <a:rPr lang="en-US" sz="1800" dirty="0" smtClean="0"/>
              <a:t>	- ensuring continuity in foreign languages taught at feeder schools</a:t>
            </a:r>
          </a:p>
          <a:p>
            <a:pPr marL="609600" indent="-609600" eaLnBrk="1" hangingPunct="1">
              <a:lnSpc>
                <a:spcPct val="90000"/>
              </a:lnSpc>
              <a:buNone/>
            </a:pPr>
            <a:r>
              <a:rPr lang="en-US" sz="1800" b="1" dirty="0" smtClean="0"/>
              <a:t>	- </a:t>
            </a:r>
            <a:r>
              <a:rPr lang="en-US" sz="1800" dirty="0" smtClean="0"/>
              <a:t>concerns that curriculum is not rigorous enough to compete with other middle schools</a:t>
            </a:r>
          </a:p>
          <a:p>
            <a:pPr marL="609600" indent="-609600" eaLnBrk="1" hangingPunct="1">
              <a:lnSpc>
                <a:spcPct val="90000"/>
              </a:lnSpc>
            </a:pPr>
            <a:r>
              <a:rPr lang="en-US" sz="1800" dirty="0" smtClean="0"/>
              <a:t>Financial support for the museum studies program, i.e., hiring a museum studies coordinator</a:t>
            </a:r>
            <a:endParaRPr lang="en-US" sz="10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Stuart Hobson Infrastructure Issues</a:t>
            </a:r>
            <a:endParaRPr lang="en-US" dirty="0"/>
          </a:p>
        </p:txBody>
      </p:sp>
      <p:sp>
        <p:nvSpPr>
          <p:cNvPr id="3" name="Content Placeholder 2"/>
          <p:cNvSpPr>
            <a:spLocks noGrp="1"/>
          </p:cNvSpPr>
          <p:nvPr>
            <p:ph idx="1"/>
          </p:nvPr>
        </p:nvSpPr>
        <p:spPr/>
        <p:txBody>
          <a:bodyPr/>
          <a:lstStyle/>
          <a:p>
            <a:pPr>
              <a:buNone/>
            </a:pPr>
            <a:r>
              <a:rPr lang="en-US" sz="1800" dirty="0" smtClean="0"/>
              <a:t>Serious ongoing concerns related to the structure and physical space, particularly when contrasted with recent upgrades at other DCPS middle schools.  These include:</a:t>
            </a:r>
          </a:p>
          <a:p>
            <a:r>
              <a:rPr lang="en-US" sz="1800" dirty="0" smtClean="0"/>
              <a:t> As assessed by DCPS, the roof needs to be replaced (not patched) to prevent continued deterioration from moisture penetration</a:t>
            </a:r>
          </a:p>
          <a:p>
            <a:r>
              <a:rPr lang="en-US" sz="1800" dirty="0" smtClean="0"/>
              <a:t>Electrical systems (basic electric and cable) are obsolete and need to be replaced to support a modern learning environment</a:t>
            </a:r>
          </a:p>
          <a:p>
            <a:r>
              <a:rPr lang="en-US" sz="1800" dirty="0" smtClean="0"/>
              <a:t>Plumbing and heating systems have outlived their useful life and need replacement</a:t>
            </a:r>
          </a:p>
          <a:p>
            <a:pPr lvl="0"/>
            <a:r>
              <a:rPr lang="en-US" sz="1800" dirty="0" smtClean="0"/>
              <a:t>There is no elevator, so the building is not ADA compliant</a:t>
            </a:r>
          </a:p>
          <a:p>
            <a:pPr lvl="0"/>
            <a:r>
              <a:rPr lang="en-US" sz="1800" dirty="0" smtClean="0"/>
              <a:t>Gymnasiums are in poor condition and are not regulation size.  Proposal to replace them as part of a new wing that would add space for the art and museum programs</a:t>
            </a:r>
          </a:p>
          <a:p>
            <a:pPr lvl="0"/>
            <a:r>
              <a:rPr lang="en-US" sz="1800" dirty="0" smtClean="0"/>
              <a:t>The school has no athletic fields or other green space for sports teams, recess or recreational use</a:t>
            </a:r>
          </a:p>
          <a:p>
            <a:pPr>
              <a:buNone/>
            </a:pPr>
            <a:r>
              <a:rPr lang="en-US" sz="1800" dirty="0" smtClean="0"/>
              <a:t> </a:t>
            </a:r>
          </a:p>
          <a:p>
            <a:pPr>
              <a:buNone/>
            </a:pPr>
            <a:r>
              <a:rPr lang="en-US" sz="1800" dirty="0" smtClean="0"/>
              <a:t> </a:t>
            </a:r>
            <a:endParaRPr lang="en-US" sz="1800" dirty="0"/>
          </a:p>
        </p:txBody>
      </p:sp>
      <p:sp>
        <p:nvSpPr>
          <p:cNvPr id="4" name="Slide Number Placeholder 3"/>
          <p:cNvSpPr>
            <a:spLocks noGrp="1"/>
          </p:cNvSpPr>
          <p:nvPr>
            <p:ph type="sldNum" sz="quarter" idx="12"/>
          </p:nvPr>
        </p:nvSpPr>
        <p:spPr/>
        <p:txBody>
          <a:bodyPr/>
          <a:lstStyle/>
          <a:p>
            <a:pPr>
              <a:defRPr/>
            </a:pPr>
            <a:fld id="{C2137230-B3A7-4C1A-88ED-D222A4E1F6F6}" type="slidenum">
              <a:rPr lang="en-US"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5"/>
          <p:cNvSpPr>
            <a:spLocks noGrp="1"/>
          </p:cNvSpPr>
          <p:nvPr>
            <p:ph type="sldNum" sz="quarter" idx="12"/>
          </p:nvPr>
        </p:nvSpPr>
        <p:spPr>
          <a:noFill/>
        </p:spPr>
        <p:txBody>
          <a:bodyPr/>
          <a:lstStyle/>
          <a:p>
            <a:fld id="{BC2D1320-9021-4588-BD06-7F234EBF9117}" type="slidenum">
              <a:rPr lang="en-US" smtClean="0"/>
              <a:pPr/>
              <a:t>10</a:t>
            </a:fld>
            <a:endParaRPr lang="en-US" dirty="0" smtClean="0"/>
          </a:p>
        </p:txBody>
      </p:sp>
      <p:sp>
        <p:nvSpPr>
          <p:cNvPr id="21506" name="Rectangle 2"/>
          <p:cNvSpPr>
            <a:spLocks noGrp="1" noChangeArrowheads="1"/>
          </p:cNvSpPr>
          <p:nvPr>
            <p:ph type="title"/>
          </p:nvPr>
        </p:nvSpPr>
        <p:spPr/>
        <p:txBody>
          <a:bodyPr/>
          <a:lstStyle/>
          <a:p>
            <a:pPr eaLnBrk="1" hangingPunct="1"/>
            <a:r>
              <a:rPr lang="en-US" dirty="0" smtClean="0"/>
              <a:t>Eliot-Hine Collaboration Team</a:t>
            </a:r>
          </a:p>
        </p:txBody>
      </p:sp>
      <p:sp>
        <p:nvSpPr>
          <p:cNvPr id="21507" name="Rectangle 3"/>
          <p:cNvSpPr>
            <a:spLocks noGrp="1" noChangeArrowheads="1"/>
          </p:cNvSpPr>
          <p:nvPr>
            <p:ph type="body" idx="1"/>
          </p:nvPr>
        </p:nvSpPr>
        <p:spPr/>
        <p:txBody>
          <a:bodyPr/>
          <a:lstStyle/>
          <a:p>
            <a:pPr marL="609600" indent="-609600" eaLnBrk="1" hangingPunct="1">
              <a:lnSpc>
                <a:spcPct val="90000"/>
              </a:lnSpc>
            </a:pPr>
            <a:r>
              <a:rPr lang="en-US" sz="1400" dirty="0" smtClean="0"/>
              <a:t>Eastern High School’s success is closely tied to the success of Eliot-Hine located across the street</a:t>
            </a:r>
          </a:p>
          <a:p>
            <a:pPr marL="609600" indent="-609600" eaLnBrk="1" hangingPunct="1">
              <a:lnSpc>
                <a:spcPct val="90000"/>
              </a:lnSpc>
            </a:pPr>
            <a:endParaRPr lang="en-US" sz="1400" dirty="0" smtClean="0"/>
          </a:p>
          <a:p>
            <a:pPr marL="609600" indent="-609600" eaLnBrk="1" hangingPunct="1">
              <a:lnSpc>
                <a:spcPct val="90000"/>
              </a:lnSpc>
            </a:pPr>
            <a:r>
              <a:rPr lang="en-US" sz="1400" dirty="0" smtClean="0"/>
              <a:t>With four strong feeder schools, a charter school located five blocks away with 375 middle school students, plus a modernized building, Eliot-Hine is poised to rapidly increase its  enrollment</a:t>
            </a:r>
          </a:p>
          <a:p>
            <a:pPr marL="609600" indent="-609600" eaLnBrk="1" hangingPunct="1">
              <a:lnSpc>
                <a:spcPct val="90000"/>
              </a:lnSpc>
            </a:pPr>
            <a:endParaRPr lang="en-US" sz="1400" dirty="0" smtClean="0"/>
          </a:p>
          <a:p>
            <a:pPr marL="609600" indent="-609600" eaLnBrk="1" hangingPunct="1">
              <a:lnSpc>
                <a:spcPct val="90000"/>
              </a:lnSpc>
            </a:pPr>
            <a:r>
              <a:rPr lang="en-US" sz="1400" dirty="0" smtClean="0"/>
              <a:t>Collaboration Team has focused on student recruitment, 6</a:t>
            </a:r>
            <a:r>
              <a:rPr lang="en-US" sz="1400" baseline="30000" dirty="0" smtClean="0"/>
              <a:t>th</a:t>
            </a:r>
            <a:r>
              <a:rPr lang="en-US" sz="1400" dirty="0" smtClean="0"/>
              <a:t> grade transition, supporting Eliot-Hine in IB certification process, and community building </a:t>
            </a:r>
          </a:p>
          <a:p>
            <a:pPr marL="609600" indent="-609600" eaLnBrk="1" hangingPunct="1">
              <a:lnSpc>
                <a:spcPct val="90000"/>
              </a:lnSpc>
            </a:pPr>
            <a:endParaRPr lang="en-US" sz="1400" dirty="0" smtClean="0"/>
          </a:p>
          <a:p>
            <a:pPr marL="609600" indent="-609600" eaLnBrk="1" hangingPunct="1">
              <a:lnSpc>
                <a:spcPct val="90000"/>
              </a:lnSpc>
            </a:pPr>
            <a:r>
              <a:rPr lang="en-US" sz="1400" dirty="0" smtClean="0"/>
              <a:t>General concerns that student recruitment has not proceeded as collaboration team had hoped.  Collaboration team subcommittee developed a recruitment plan and identified multiple ways to enhance marketing Eliot-Hine to the feeder schools, but none of the ideas have been implemented</a:t>
            </a:r>
          </a:p>
          <a:p>
            <a:pPr marL="609600" indent="-609600" eaLnBrk="1" hangingPunct="1">
              <a:lnSpc>
                <a:spcPct val="90000"/>
              </a:lnSpc>
            </a:pPr>
            <a:endParaRPr lang="en-US" sz="1400" dirty="0" smtClean="0"/>
          </a:p>
          <a:p>
            <a:pPr marL="609600" indent="-609600" eaLnBrk="1" hangingPunct="1">
              <a:lnSpc>
                <a:spcPct val="90000"/>
              </a:lnSpc>
            </a:pPr>
            <a:r>
              <a:rPr lang="en-US" sz="1400" dirty="0" smtClean="0"/>
              <a:t>Similarly, ideas to support 6</a:t>
            </a:r>
            <a:r>
              <a:rPr lang="en-US" sz="1400" baseline="30000" dirty="0" smtClean="0"/>
              <a:t>th</a:t>
            </a:r>
            <a:r>
              <a:rPr lang="en-US" sz="1400" dirty="0" smtClean="0"/>
              <a:t> grade transition have not been accepted at school level</a:t>
            </a:r>
          </a:p>
          <a:p>
            <a:pPr marL="609600" indent="-609600" eaLnBrk="1" hangingPunct="1">
              <a:lnSpc>
                <a:spcPct val="90000"/>
              </a:lnSpc>
            </a:pPr>
            <a:endParaRPr lang="en-US" sz="1400" dirty="0" smtClean="0"/>
          </a:p>
          <a:p>
            <a:pPr marL="609600" indent="-609600" eaLnBrk="1" hangingPunct="1">
              <a:lnSpc>
                <a:spcPct val="90000"/>
              </a:lnSpc>
            </a:pPr>
            <a:r>
              <a:rPr lang="en-US" sz="1400" dirty="0" smtClean="0"/>
              <a:t>Middle Years IB certification process is critical to attracting students and providing vertical integration with Eastern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Jefferson Collaboration Team</a:t>
            </a:r>
            <a:endParaRPr lang="en-US" dirty="0"/>
          </a:p>
        </p:txBody>
      </p:sp>
      <p:sp>
        <p:nvSpPr>
          <p:cNvPr id="3" name="Content Placeholder 2"/>
          <p:cNvSpPr>
            <a:spLocks noGrp="1"/>
          </p:cNvSpPr>
          <p:nvPr>
            <p:ph idx="1"/>
          </p:nvPr>
        </p:nvSpPr>
        <p:spPr>
          <a:xfrm>
            <a:off x="457200" y="1524000"/>
            <a:ext cx="8229600" cy="4530725"/>
          </a:xfrm>
        </p:spPr>
        <p:txBody>
          <a:bodyPr/>
          <a:lstStyle/>
          <a:p>
            <a:endParaRPr lang="en-US" sz="1050" dirty="0" smtClean="0"/>
          </a:p>
          <a:p>
            <a:r>
              <a:rPr lang="en-US" sz="900" dirty="0" smtClean="0"/>
              <a:t>Hire Principal </a:t>
            </a:r>
            <a:r>
              <a:rPr lang="en-US" sz="900" u="sng" dirty="0" smtClean="0"/>
              <a:t>immediately</a:t>
            </a:r>
            <a:r>
              <a:rPr lang="en-US" sz="900" dirty="0" smtClean="0"/>
              <a:t> - best staff are available NOW.</a:t>
            </a:r>
          </a:p>
          <a:p>
            <a:pPr>
              <a:buNone/>
            </a:pPr>
            <a:r>
              <a:rPr lang="en-US" sz="900" dirty="0" smtClean="0"/>
              <a:t> </a:t>
            </a:r>
          </a:p>
          <a:p>
            <a:r>
              <a:rPr lang="en-US" sz="900" dirty="0" smtClean="0"/>
              <a:t>Principals Pride, Knight and </a:t>
            </a:r>
            <a:r>
              <a:rPr lang="en-US" sz="900" dirty="0" err="1" smtClean="0"/>
              <a:t>Wilhoyte</a:t>
            </a:r>
            <a:r>
              <a:rPr lang="en-US" sz="900" dirty="0" smtClean="0"/>
              <a:t> have been great.  You have a strong team.</a:t>
            </a:r>
          </a:p>
          <a:p>
            <a:endParaRPr lang="en-US" sz="900" dirty="0" smtClean="0"/>
          </a:p>
          <a:p>
            <a:r>
              <a:rPr lang="en-US" sz="900" dirty="0" smtClean="0"/>
              <a:t>Jefferson Academy’s (JA’s) Collaboration Team is focused on inclusion.  All students in catchment are encouraged to attend.  Out of bounds families are encouraged to apply.  Brent, </a:t>
            </a:r>
            <a:r>
              <a:rPr lang="en-US" sz="900" dirty="0" err="1" smtClean="0"/>
              <a:t>Amidon</a:t>
            </a:r>
            <a:r>
              <a:rPr lang="en-US" sz="900" dirty="0" smtClean="0"/>
              <a:t>-Bowen and Jefferson leaderships have good working relationships.</a:t>
            </a:r>
          </a:p>
          <a:p>
            <a:endParaRPr lang="en-US" sz="900" dirty="0" smtClean="0"/>
          </a:p>
          <a:p>
            <a:r>
              <a:rPr lang="en-US" sz="900" dirty="0" smtClean="0"/>
              <a:t>We must change the ingrained behavior to leave DCPS at 3rd grade.</a:t>
            </a:r>
          </a:p>
          <a:p>
            <a:endParaRPr lang="en-US" sz="900" dirty="0" smtClean="0"/>
          </a:p>
          <a:p>
            <a:r>
              <a:rPr lang="en-US" sz="900" dirty="0" smtClean="0"/>
              <a:t>Support efforts to quickly improve </a:t>
            </a:r>
            <a:r>
              <a:rPr lang="en-US" sz="900" dirty="0" err="1" smtClean="0"/>
              <a:t>Amidon</a:t>
            </a:r>
            <a:r>
              <a:rPr lang="en-US" sz="900" dirty="0" smtClean="0"/>
              <a:t>-Bowen.  Its modernization is in ’12 and it is ripe for re-branding.</a:t>
            </a:r>
          </a:p>
          <a:p>
            <a:endParaRPr lang="en-US" sz="900" dirty="0" smtClean="0"/>
          </a:p>
          <a:p>
            <a:r>
              <a:rPr lang="en-US" sz="900" dirty="0" smtClean="0"/>
              <a:t>Thomson’s IB and Chinese programs dovetail with Brent and Jefferson Academy.</a:t>
            </a:r>
          </a:p>
          <a:p>
            <a:pPr>
              <a:buNone/>
            </a:pPr>
            <a:r>
              <a:rPr lang="en-US" sz="900" dirty="0" smtClean="0"/>
              <a:t> </a:t>
            </a:r>
          </a:p>
          <a:p>
            <a:r>
              <a:rPr lang="en-US" sz="900" dirty="0" smtClean="0"/>
              <a:t>Van Ness is key to Jefferson.  Southwest &amp; Near Southeast connection should be fostered.</a:t>
            </a:r>
          </a:p>
          <a:p>
            <a:pPr>
              <a:buNone/>
            </a:pPr>
            <a:r>
              <a:rPr lang="en-US" sz="900" dirty="0" smtClean="0"/>
              <a:t> </a:t>
            </a:r>
          </a:p>
          <a:p>
            <a:r>
              <a:rPr lang="en-US" sz="900" dirty="0" smtClean="0"/>
              <a:t>Increase JA’s enrollment to 150 in ‘12.  Jefferson Academy can have 600 students by 2015.</a:t>
            </a:r>
          </a:p>
          <a:p>
            <a:pPr>
              <a:buNone/>
            </a:pPr>
            <a:r>
              <a:rPr lang="en-US" sz="900" dirty="0" smtClean="0"/>
              <a:t> </a:t>
            </a:r>
          </a:p>
          <a:p>
            <a:r>
              <a:rPr lang="en-US" sz="900" dirty="0" smtClean="0"/>
              <a:t>Potential JA parents want a robust and fair response to bullying.  Anecdotal evidence indicates school climate and culture is non-negotiable.</a:t>
            </a:r>
          </a:p>
          <a:p>
            <a:endParaRPr lang="en-US" sz="900" dirty="0" smtClean="0"/>
          </a:p>
          <a:p>
            <a:r>
              <a:rPr lang="en-US" sz="900" dirty="0" smtClean="0"/>
              <a:t>Jefferson has a beautiful five story copula.  Its ‘13 modernization, plus Smithsonian, Arena Stage and other world-class partnerships, plus $2 billion in adjacent redevelopment ensure that Jefferson will succeed.</a:t>
            </a:r>
          </a:p>
          <a:p>
            <a:pPr>
              <a:buNone/>
            </a:pPr>
            <a:r>
              <a:rPr lang="en-US" sz="900" dirty="0" smtClean="0"/>
              <a:t> </a:t>
            </a:r>
          </a:p>
          <a:p>
            <a:r>
              <a:rPr lang="en-US" sz="900" dirty="0" smtClean="0"/>
              <a:t>Peggy O’Brien and Amanda Alexander are helping with Brent Diversity Initiative.  We want support for research.  Will the Chancellor introduce the initiative?  Brent is a 50/50 mix.  Jefferson &amp; Eastern represent new SES dynamics.  Will the Chancellor lead?</a:t>
            </a:r>
          </a:p>
          <a:p>
            <a:endParaRPr lang="en-US" sz="900" dirty="0" smtClean="0"/>
          </a:p>
          <a:p>
            <a:r>
              <a:rPr lang="en-US" sz="900" dirty="0" smtClean="0"/>
              <a:t>Please participate in Brent's Spring Gala on April 2!</a:t>
            </a:r>
          </a:p>
          <a:p>
            <a:pPr>
              <a:buNone/>
            </a:pPr>
            <a:endParaRPr lang="en-US" sz="900" dirty="0" smtClean="0"/>
          </a:p>
          <a:p>
            <a:pPr>
              <a:buNone/>
            </a:pPr>
            <a:r>
              <a:rPr lang="en-US" sz="900" dirty="0" smtClean="0"/>
              <a:t> </a:t>
            </a:r>
          </a:p>
          <a:p>
            <a:endParaRPr lang="en-US" sz="900" dirty="0"/>
          </a:p>
        </p:txBody>
      </p:sp>
      <p:sp>
        <p:nvSpPr>
          <p:cNvPr id="4" name="Slide Number Placeholder 3"/>
          <p:cNvSpPr>
            <a:spLocks noGrp="1"/>
          </p:cNvSpPr>
          <p:nvPr>
            <p:ph type="sldNum" sz="quarter" idx="12"/>
          </p:nvPr>
        </p:nvSpPr>
        <p:spPr/>
        <p:txBody>
          <a:bodyPr/>
          <a:lstStyle/>
          <a:p>
            <a:pPr lvl="1">
              <a:defRPr/>
            </a:pPr>
            <a:r>
              <a:rPr lang="en-US" sz="800" dirty="0" smtClean="0"/>
              <a:t>11</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5"/>
          <p:cNvSpPr>
            <a:spLocks noGrp="1"/>
          </p:cNvSpPr>
          <p:nvPr>
            <p:ph type="sldNum" sz="quarter" idx="12"/>
          </p:nvPr>
        </p:nvSpPr>
        <p:spPr>
          <a:noFill/>
        </p:spPr>
        <p:txBody>
          <a:bodyPr/>
          <a:lstStyle/>
          <a:p>
            <a:fld id="{1E382098-8D7C-4DEA-A7AA-CB6B49C8342D}" type="slidenum">
              <a:rPr lang="en-US" smtClean="0"/>
              <a:pPr/>
              <a:t>12</a:t>
            </a:fld>
            <a:endParaRPr lang="en-US" smtClean="0"/>
          </a:p>
        </p:txBody>
      </p:sp>
      <p:sp>
        <p:nvSpPr>
          <p:cNvPr id="24578" name="Rectangle 2"/>
          <p:cNvSpPr>
            <a:spLocks noGrp="1" noChangeArrowheads="1"/>
          </p:cNvSpPr>
          <p:nvPr>
            <p:ph type="title"/>
          </p:nvPr>
        </p:nvSpPr>
        <p:spPr/>
        <p:txBody>
          <a:bodyPr/>
          <a:lstStyle/>
          <a:p>
            <a:pPr eaLnBrk="1" hangingPunct="1"/>
            <a:r>
              <a:rPr lang="en-US" sz="4000" dirty="0" smtClean="0"/>
              <a:t>Montessori Committee</a:t>
            </a:r>
          </a:p>
        </p:txBody>
      </p:sp>
      <p:sp>
        <p:nvSpPr>
          <p:cNvPr id="24579" name="Rectangle 3"/>
          <p:cNvSpPr>
            <a:spLocks noGrp="1" noChangeArrowheads="1"/>
          </p:cNvSpPr>
          <p:nvPr>
            <p:ph type="body" idx="1"/>
          </p:nvPr>
        </p:nvSpPr>
        <p:spPr>
          <a:xfrm>
            <a:off x="457200" y="1600200"/>
            <a:ext cx="8229600" cy="5029200"/>
          </a:xfrm>
        </p:spPr>
        <p:txBody>
          <a:bodyPr/>
          <a:lstStyle/>
          <a:p>
            <a:pPr>
              <a:buNone/>
            </a:pPr>
            <a:r>
              <a:rPr lang="en-US" sz="1200" dirty="0" smtClean="0"/>
              <a:t>	The Montessori Committee, (Principal </a:t>
            </a:r>
            <a:r>
              <a:rPr lang="en-US" sz="1200" dirty="0" err="1" smtClean="0"/>
              <a:t>Eatman</a:t>
            </a:r>
            <a:r>
              <a:rPr lang="en-US" sz="1200" dirty="0" smtClean="0"/>
              <a:t>, teachers and parents from each class, working closely with the terrific DCPS team) have focused on:</a:t>
            </a:r>
          </a:p>
          <a:p>
            <a:endParaRPr lang="en-US" sz="1200" dirty="0" smtClean="0"/>
          </a:p>
          <a:p>
            <a:r>
              <a:rPr lang="en-US" sz="1200" dirty="0" smtClean="0"/>
              <a:t>Communication and outreach; </a:t>
            </a:r>
          </a:p>
          <a:p>
            <a:r>
              <a:rPr lang="en-US" sz="1200" dirty="0" smtClean="0"/>
              <a:t>Facility/move logistics; </a:t>
            </a:r>
          </a:p>
          <a:p>
            <a:r>
              <a:rPr lang="en-US" sz="1200" dirty="0" smtClean="0"/>
              <a:t>Garden and playground design/fundraising; and </a:t>
            </a:r>
          </a:p>
          <a:p>
            <a:r>
              <a:rPr lang="en-US" sz="1200" dirty="0" smtClean="0"/>
              <a:t>Out-of-School Time </a:t>
            </a:r>
          </a:p>
          <a:p>
            <a:pPr>
              <a:buNone/>
            </a:pPr>
            <a:r>
              <a:rPr lang="en-US" sz="1200" dirty="0" smtClean="0"/>
              <a:t/>
            </a:r>
            <a:br>
              <a:rPr lang="en-US" sz="1200" dirty="0" smtClean="0"/>
            </a:br>
            <a:endParaRPr lang="en-US" sz="1200" dirty="0" smtClean="0"/>
          </a:p>
          <a:p>
            <a:pPr>
              <a:buNone/>
            </a:pPr>
            <a:r>
              <a:rPr lang="en-US" sz="1200" dirty="0" smtClean="0"/>
              <a:t>Concerns</a:t>
            </a:r>
          </a:p>
          <a:p>
            <a:r>
              <a:rPr lang="en-US" sz="1200" b="1" dirty="0" smtClean="0"/>
              <a:t>Middle school decision has yet to be made. </a:t>
            </a:r>
            <a:r>
              <a:rPr lang="en-US" sz="1200" dirty="0" smtClean="0"/>
              <a:t> Families are being asked to communicate intentions to DCPS by April 1 without a middle school plan in place for Montessori. In the absence of a Montessori middle school decision, the Montessori community is asking that current Montessori students be guaranteed a seat in Stuart-Hobson when the children reach 6th grade. </a:t>
            </a:r>
          </a:p>
          <a:p>
            <a:endParaRPr lang="en-US" sz="1200" b="1" dirty="0" smtClean="0"/>
          </a:p>
          <a:p>
            <a:r>
              <a:rPr lang="en-US" sz="1200" b="1" dirty="0" smtClean="0"/>
              <a:t>Field Space not yet defined</a:t>
            </a:r>
            <a:r>
              <a:rPr lang="en-US" sz="1200" dirty="0" smtClean="0"/>
              <a:t>. We need a plan for the future of the professional development annex that currently exists on the parking lot. We have potential partners to help fund the field, but cannot get commitment without an official plan in place.</a:t>
            </a:r>
          </a:p>
          <a:p>
            <a:endParaRPr lang="en-US" sz="1200" b="1" dirty="0" smtClean="0"/>
          </a:p>
          <a:p>
            <a:r>
              <a:rPr lang="en-US" sz="1200" b="1" dirty="0" smtClean="0"/>
              <a:t>Montessori materials vs. textbooks</a:t>
            </a:r>
            <a:r>
              <a:rPr lang="en-US" sz="1200" dirty="0" smtClean="0"/>
              <a:t>. While the program does not use textbooks, special Montessori classroom materials do need to be purchased and replaced. This is an ongoing procurement discussion that likely needs a policy in place (for ALL DCPS Montessori programs) so materials are funded in the same way textbooks are. </a:t>
            </a:r>
          </a:p>
          <a:p>
            <a:pPr>
              <a:buNone/>
            </a:pPr>
            <a:r>
              <a:rPr lang="en-US" sz="1200" dirty="0" smtClean="0"/>
              <a:t/>
            </a:r>
            <a:br>
              <a:rPr lang="en-US" sz="1200" dirty="0" smtClean="0"/>
            </a:br>
            <a:endParaRPr lang="en-US" sz="1200" dirty="0" smtClean="0"/>
          </a:p>
          <a:p>
            <a:pPr marL="0" indent="0" eaLnBrk="1" hangingPunct="1">
              <a:buNone/>
            </a:pPr>
            <a:endParaRPr lang="en-US" sz="1200" dirty="0" smtClean="0"/>
          </a:p>
          <a:p>
            <a:pPr marL="609600" indent="-609600" eaLnBrk="1" hangingPunct="1"/>
            <a:endParaRPr lang="en-US" sz="12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p:cNvSpPr>
            <a:spLocks noGrp="1"/>
          </p:cNvSpPr>
          <p:nvPr>
            <p:ph type="sldNum" sz="quarter" idx="12"/>
          </p:nvPr>
        </p:nvSpPr>
        <p:spPr>
          <a:noFill/>
        </p:spPr>
        <p:txBody>
          <a:bodyPr/>
          <a:lstStyle/>
          <a:p>
            <a:fld id="{9CD4E4CF-ADB5-41B9-8DB9-39C453FA0CDA}" type="slidenum">
              <a:rPr lang="en-US" smtClean="0"/>
              <a:pPr/>
              <a:t>13</a:t>
            </a:fld>
            <a:endParaRPr lang="en-US" smtClean="0"/>
          </a:p>
        </p:txBody>
      </p:sp>
      <p:sp>
        <p:nvSpPr>
          <p:cNvPr id="26626" name="Rectangle 2"/>
          <p:cNvSpPr>
            <a:spLocks noGrp="1" noChangeArrowheads="1"/>
          </p:cNvSpPr>
          <p:nvPr>
            <p:ph type="title"/>
          </p:nvPr>
        </p:nvSpPr>
        <p:spPr/>
        <p:txBody>
          <a:bodyPr/>
          <a:lstStyle/>
          <a:p>
            <a:pPr eaLnBrk="1" hangingPunct="1"/>
            <a:r>
              <a:rPr lang="en-US" dirty="0" smtClean="0"/>
              <a:t>Next Steps</a:t>
            </a:r>
          </a:p>
        </p:txBody>
      </p:sp>
      <p:sp>
        <p:nvSpPr>
          <p:cNvPr id="26627" name="Rectangle 3"/>
          <p:cNvSpPr>
            <a:spLocks noGrp="1" noChangeArrowheads="1"/>
          </p:cNvSpPr>
          <p:nvPr>
            <p:ph type="body" idx="1"/>
          </p:nvPr>
        </p:nvSpPr>
        <p:spPr/>
        <p:txBody>
          <a:bodyPr/>
          <a:lstStyle/>
          <a:p>
            <a:pPr eaLnBrk="1" hangingPunct="1">
              <a:buNone/>
            </a:pPr>
            <a:r>
              <a:rPr lang="en-US" sz="2000" dirty="0" smtClean="0"/>
              <a:t>To ensure successful implementation of the Ward 6 Middle School Plan, we recommend:</a:t>
            </a:r>
          </a:p>
          <a:p>
            <a:pPr eaLnBrk="1" hangingPunct="1"/>
            <a:endParaRPr lang="en-US" sz="2000" dirty="0" smtClean="0"/>
          </a:p>
          <a:p>
            <a:pPr eaLnBrk="1" hangingPunct="1"/>
            <a:r>
              <a:rPr lang="en-US" sz="2000" dirty="0" smtClean="0"/>
              <a:t>Chancellor can show leadership and commitment to the Plan in direction given to instructional superintendents and principals</a:t>
            </a:r>
          </a:p>
          <a:p>
            <a:pPr eaLnBrk="1" hangingPunct="1"/>
            <a:r>
              <a:rPr lang="en-US" sz="2000" dirty="0" smtClean="0"/>
              <a:t>DCPS create a public marketing campaign to change perceptions about our middle schools and attract students to the middle schools</a:t>
            </a:r>
          </a:p>
          <a:p>
            <a:pPr eaLnBrk="1" hangingPunct="1"/>
            <a:r>
              <a:rPr lang="en-US" sz="2000" dirty="0" smtClean="0"/>
              <a:t>Create 5</a:t>
            </a:r>
            <a:r>
              <a:rPr lang="en-US" sz="2000" baseline="30000" dirty="0" smtClean="0"/>
              <a:t>th</a:t>
            </a:r>
            <a:r>
              <a:rPr lang="en-US" sz="2000" dirty="0" smtClean="0"/>
              <a:t> to 6</a:t>
            </a:r>
            <a:r>
              <a:rPr lang="en-US" sz="2000" baseline="30000" dirty="0" smtClean="0"/>
              <a:t>th</a:t>
            </a:r>
            <a:r>
              <a:rPr lang="en-US" sz="2000" dirty="0" smtClean="0"/>
              <a:t> grade continuity between all feeder schools and middle schools</a:t>
            </a:r>
          </a:p>
          <a:p>
            <a:pPr eaLnBrk="1" hangingPunct="1"/>
            <a:r>
              <a:rPr lang="en-US" sz="2000" dirty="0" smtClean="0"/>
              <a:t>Make it a priority to fund the resources necessary to implement the Ward 6 Middle School Plan</a:t>
            </a:r>
          </a:p>
        </p:txBody>
      </p:sp>
    </p:spTree>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Garamon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Level</Template>
  <TotalTime>2106</TotalTime>
  <Words>846</Words>
  <Application>Microsoft Office PowerPoint</Application>
  <PresentationFormat>On-screen Show (4:3)</PresentationFormat>
  <Paragraphs>182</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Level</vt:lpstr>
      <vt:lpstr>Ward 6 Middle School Initiative Improving Middle School Opportunities Meeting with Kaya Henderson March 23, 2011 </vt:lpstr>
      <vt:lpstr>Purpose of Meeting </vt:lpstr>
      <vt:lpstr>Background on CHPSPO</vt:lpstr>
      <vt:lpstr>Background on Middle School Initiative</vt:lpstr>
      <vt:lpstr>Some Context</vt:lpstr>
      <vt:lpstr>DCPS Ward 6 Middle School Plan</vt:lpstr>
      <vt:lpstr>Other Public Middle School Options</vt:lpstr>
      <vt:lpstr>Stuart Hobson Collaboration Team</vt:lpstr>
      <vt:lpstr>Stuart Hobson Infrastructure Issues</vt:lpstr>
      <vt:lpstr>Eliot-Hine Collaboration Team</vt:lpstr>
      <vt:lpstr>Jefferson Collaboration Team</vt:lpstr>
      <vt:lpstr>Montessori Committee</vt:lpstr>
      <vt:lpstr>Next Steps</vt:lpstr>
    </vt:vector>
  </TitlesOfParts>
  <Company>EPA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Capitol Hill Middle School Initiative A Proposal To: DCPS and DC Council March 2010</dc:title>
  <dc:creator>ctsuser</dc:creator>
  <cp:lastModifiedBy>wb93517</cp:lastModifiedBy>
  <cp:revision>90</cp:revision>
  <dcterms:created xsi:type="dcterms:W3CDTF">2010-03-06T17:45:18Z</dcterms:created>
  <dcterms:modified xsi:type="dcterms:W3CDTF">2011-03-24T02:42:11Z</dcterms:modified>
</cp:coreProperties>
</file>